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s/slide2.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0.xml" ContentType="application/vnd.openxmlformats-officedocument.presentationml.notesSlide+xml"/>
  <Override PartName="/ppt/commentAuthors.xml" ContentType="application/vnd.openxmlformats-officedocument.presentationml.commentAuthors+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notesMasterIdLst>
    <p:notesMasterId r:id="rId18"/>
  </p:notesMasterIdLst>
  <p:handoutMasterIdLst>
    <p:handoutMasterId r:id="rId19"/>
  </p:handoutMasterIdLst>
  <p:sldIdLst>
    <p:sldId id="291" r:id="rId2"/>
    <p:sldId id="512" r:id="rId3"/>
    <p:sldId id="513" r:id="rId4"/>
    <p:sldId id="514" r:id="rId5"/>
    <p:sldId id="515" r:id="rId6"/>
    <p:sldId id="516" r:id="rId7"/>
    <p:sldId id="508" r:id="rId8"/>
    <p:sldId id="526" r:id="rId9"/>
    <p:sldId id="528" r:id="rId10"/>
    <p:sldId id="518" r:id="rId11"/>
    <p:sldId id="520" r:id="rId12"/>
    <p:sldId id="519" r:id="rId13"/>
    <p:sldId id="521" r:id="rId14"/>
    <p:sldId id="522" r:id="rId15"/>
    <p:sldId id="523" r:id="rId16"/>
    <p:sldId id="527" r:id="rId17"/>
  </p:sldIdLst>
  <p:sldSz cx="9144000" cy="6858000" type="screen4x3"/>
  <p:notesSz cx="6797675" cy="9874250"/>
  <p:defaultTextStyle>
    <a:defPPr>
      <a:defRPr lang="de-AT"/>
    </a:defPPr>
    <a:lvl1pPr algn="l" rtl="0" fontAlgn="base">
      <a:spcBef>
        <a:spcPct val="0"/>
      </a:spcBef>
      <a:spcAft>
        <a:spcPct val="0"/>
      </a:spcAft>
      <a:defRPr sz="2400" b="1" kern="1200">
        <a:solidFill>
          <a:schemeClr val="bg1"/>
        </a:solidFill>
        <a:latin typeface="Arial" charset="0"/>
        <a:ea typeface="+mn-ea"/>
        <a:cs typeface="Arial" charset="0"/>
      </a:defRPr>
    </a:lvl1pPr>
    <a:lvl2pPr marL="457200" algn="l" rtl="0" fontAlgn="base">
      <a:spcBef>
        <a:spcPct val="0"/>
      </a:spcBef>
      <a:spcAft>
        <a:spcPct val="0"/>
      </a:spcAft>
      <a:defRPr sz="2400" b="1" kern="1200">
        <a:solidFill>
          <a:schemeClr val="bg1"/>
        </a:solidFill>
        <a:latin typeface="Arial" charset="0"/>
        <a:ea typeface="+mn-ea"/>
        <a:cs typeface="Arial" charset="0"/>
      </a:defRPr>
    </a:lvl2pPr>
    <a:lvl3pPr marL="914400" algn="l" rtl="0" fontAlgn="base">
      <a:spcBef>
        <a:spcPct val="0"/>
      </a:spcBef>
      <a:spcAft>
        <a:spcPct val="0"/>
      </a:spcAft>
      <a:defRPr sz="2400" b="1" kern="1200">
        <a:solidFill>
          <a:schemeClr val="bg1"/>
        </a:solidFill>
        <a:latin typeface="Arial" charset="0"/>
        <a:ea typeface="+mn-ea"/>
        <a:cs typeface="Arial" charset="0"/>
      </a:defRPr>
    </a:lvl3pPr>
    <a:lvl4pPr marL="1371600" algn="l" rtl="0" fontAlgn="base">
      <a:spcBef>
        <a:spcPct val="0"/>
      </a:spcBef>
      <a:spcAft>
        <a:spcPct val="0"/>
      </a:spcAft>
      <a:defRPr sz="2400" b="1" kern="1200">
        <a:solidFill>
          <a:schemeClr val="bg1"/>
        </a:solidFill>
        <a:latin typeface="Arial" charset="0"/>
        <a:ea typeface="+mn-ea"/>
        <a:cs typeface="Arial" charset="0"/>
      </a:defRPr>
    </a:lvl4pPr>
    <a:lvl5pPr marL="1828800" algn="l" rtl="0" fontAlgn="base">
      <a:spcBef>
        <a:spcPct val="0"/>
      </a:spcBef>
      <a:spcAft>
        <a:spcPct val="0"/>
      </a:spcAft>
      <a:defRPr sz="2400" b="1" kern="1200">
        <a:solidFill>
          <a:schemeClr val="bg1"/>
        </a:solidFill>
        <a:latin typeface="Arial" charset="0"/>
        <a:ea typeface="+mn-ea"/>
        <a:cs typeface="Arial" charset="0"/>
      </a:defRPr>
    </a:lvl5pPr>
    <a:lvl6pPr marL="2286000" algn="l" defTabSz="914400" rtl="0" eaLnBrk="1" latinLnBrk="0" hangingPunct="1">
      <a:defRPr sz="2400" b="1" kern="1200">
        <a:solidFill>
          <a:schemeClr val="bg1"/>
        </a:solidFill>
        <a:latin typeface="Arial" charset="0"/>
        <a:ea typeface="+mn-ea"/>
        <a:cs typeface="Arial" charset="0"/>
      </a:defRPr>
    </a:lvl6pPr>
    <a:lvl7pPr marL="2743200" algn="l" defTabSz="914400" rtl="0" eaLnBrk="1" latinLnBrk="0" hangingPunct="1">
      <a:defRPr sz="2400" b="1" kern="1200">
        <a:solidFill>
          <a:schemeClr val="bg1"/>
        </a:solidFill>
        <a:latin typeface="Arial" charset="0"/>
        <a:ea typeface="+mn-ea"/>
        <a:cs typeface="Arial" charset="0"/>
      </a:defRPr>
    </a:lvl7pPr>
    <a:lvl8pPr marL="3200400" algn="l" defTabSz="914400" rtl="0" eaLnBrk="1" latinLnBrk="0" hangingPunct="1">
      <a:defRPr sz="2400" b="1" kern="1200">
        <a:solidFill>
          <a:schemeClr val="bg1"/>
        </a:solidFill>
        <a:latin typeface="Arial" charset="0"/>
        <a:ea typeface="+mn-ea"/>
        <a:cs typeface="Arial" charset="0"/>
      </a:defRPr>
    </a:lvl8pPr>
    <a:lvl9pPr marL="3657600" algn="l" defTabSz="914400" rtl="0" eaLnBrk="1" latinLnBrk="0" hangingPunct="1">
      <a:defRPr sz="2400" b="1" kern="1200">
        <a:solidFill>
          <a:schemeClr val="bg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dro Miras Martínez-Berganza" initials="PMMB" lastIdx="3" clrIdx="0"/>
  <p:cmAuthor id="1" name="J0216070" initials="J"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DDDDDD"/>
    <a:srgbClr val="C0C0C0"/>
    <a:srgbClr val="00FF00"/>
    <a:srgbClr val="FFFF00"/>
    <a:srgbClr val="CC3300"/>
    <a:srgbClr val="3366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51" autoAdjust="0"/>
    <p:restoredTop sz="99766" autoAdjust="0"/>
  </p:normalViewPr>
  <p:slideViewPr>
    <p:cSldViewPr showGuides="1">
      <p:cViewPr>
        <p:scale>
          <a:sx n="80" d="100"/>
          <a:sy n="80" d="100"/>
        </p:scale>
        <p:origin x="-2154" y="-738"/>
      </p:cViewPr>
      <p:guideLst>
        <p:guide orient="horz" pos="3521"/>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_rels/viewProps.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6400" cy="494266"/>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defTabSz="915988" eaLnBrk="0" hangingPunct="0">
              <a:buClr>
                <a:schemeClr val="tx2"/>
              </a:buClr>
              <a:buSzPct val="100000"/>
              <a:buFont typeface="Times New Roman" pitchFamily="18" charset="0"/>
              <a:buNone/>
              <a:defRPr sz="1200" b="0"/>
            </a:lvl1pPr>
          </a:lstStyle>
          <a:p>
            <a:pPr>
              <a:defRPr/>
            </a:pPr>
            <a:endParaRPr lang="es-ES"/>
          </a:p>
        </p:txBody>
      </p:sp>
      <p:sp>
        <p:nvSpPr>
          <p:cNvPr id="12291" name="Rectangle 3"/>
          <p:cNvSpPr>
            <a:spLocks noGrp="1" noChangeArrowheads="1"/>
          </p:cNvSpPr>
          <p:nvPr>
            <p:ph type="dt" sz="quarter" idx="1"/>
          </p:nvPr>
        </p:nvSpPr>
        <p:spPr bwMode="auto">
          <a:xfrm>
            <a:off x="3851275" y="0"/>
            <a:ext cx="2946400" cy="494266"/>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algn="r" defTabSz="915988" eaLnBrk="0" hangingPunct="0">
              <a:buClr>
                <a:schemeClr val="tx2"/>
              </a:buClr>
              <a:buSzPct val="100000"/>
              <a:buFont typeface="Times New Roman" pitchFamily="18" charset="0"/>
              <a:buNone/>
              <a:defRPr sz="1200" b="0"/>
            </a:lvl1pPr>
          </a:lstStyle>
          <a:p>
            <a:pPr>
              <a:defRPr/>
            </a:pPr>
            <a:endParaRPr lang="es-ES"/>
          </a:p>
        </p:txBody>
      </p:sp>
      <p:sp>
        <p:nvSpPr>
          <p:cNvPr id="12292" name="Rectangle 4"/>
          <p:cNvSpPr>
            <a:spLocks noGrp="1" noChangeArrowheads="1"/>
          </p:cNvSpPr>
          <p:nvPr>
            <p:ph type="ftr" sz="quarter" idx="2"/>
          </p:nvPr>
        </p:nvSpPr>
        <p:spPr bwMode="auto">
          <a:xfrm>
            <a:off x="0" y="9379984"/>
            <a:ext cx="2946400" cy="494266"/>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defTabSz="915988" eaLnBrk="0" hangingPunct="0">
              <a:buClr>
                <a:schemeClr val="tx2"/>
              </a:buClr>
              <a:buSzPct val="100000"/>
              <a:buFont typeface="Times New Roman" pitchFamily="18" charset="0"/>
              <a:buNone/>
              <a:defRPr sz="1200" b="0"/>
            </a:lvl1pPr>
          </a:lstStyle>
          <a:p>
            <a:pPr>
              <a:defRPr/>
            </a:pPr>
            <a:endParaRPr lang="es-ES"/>
          </a:p>
        </p:txBody>
      </p:sp>
      <p:sp>
        <p:nvSpPr>
          <p:cNvPr id="12293" name="Rectangle 5"/>
          <p:cNvSpPr>
            <a:spLocks noGrp="1" noChangeArrowheads="1"/>
          </p:cNvSpPr>
          <p:nvPr>
            <p:ph type="sldNum" sz="quarter" idx="3"/>
          </p:nvPr>
        </p:nvSpPr>
        <p:spPr bwMode="auto">
          <a:xfrm>
            <a:off x="3851275" y="9379984"/>
            <a:ext cx="2946400" cy="494266"/>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algn="r" defTabSz="915988" eaLnBrk="0" hangingPunct="0">
              <a:buClr>
                <a:schemeClr val="tx2"/>
              </a:buClr>
              <a:buSzPct val="100000"/>
              <a:buFont typeface="Times New Roman" pitchFamily="18" charset="0"/>
              <a:buNone/>
              <a:defRPr sz="1200" b="0"/>
            </a:lvl1pPr>
          </a:lstStyle>
          <a:p>
            <a:pPr>
              <a:defRPr/>
            </a:pPr>
            <a:fld id="{39C37C66-3E85-4E93-B1FA-9A57F855EA69}" type="slidenum">
              <a:rPr lang="de-AT"/>
              <a:pPr>
                <a:defRPr/>
              </a:pPr>
              <a:t>‹Nº›</a:t>
            </a:fld>
            <a:endParaRPr lang="de-AT"/>
          </a:p>
        </p:txBody>
      </p:sp>
    </p:spTree>
    <p:extLst>
      <p:ext uri="{BB962C8B-B14F-4D97-AF65-F5344CB8AC3E}">
        <p14:creationId xmlns:p14="http://schemas.microsoft.com/office/powerpoint/2010/main" val="67698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6400" cy="494266"/>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defTabSz="915988" eaLnBrk="0" hangingPunct="0">
              <a:defRPr sz="1200">
                <a:solidFill>
                  <a:srgbClr val="000000"/>
                </a:solidFill>
                <a:latin typeface="Times New Roman" pitchFamily="18" charset="0"/>
              </a:defRPr>
            </a:lvl1pPr>
          </a:lstStyle>
          <a:p>
            <a:pPr>
              <a:defRPr/>
            </a:pPr>
            <a:endParaRPr lang="es-ES"/>
          </a:p>
        </p:txBody>
      </p:sp>
      <p:sp>
        <p:nvSpPr>
          <p:cNvPr id="7171" name="Rectangle 3"/>
          <p:cNvSpPr>
            <a:spLocks noGrp="1" noChangeArrowheads="1"/>
          </p:cNvSpPr>
          <p:nvPr>
            <p:ph type="dt" idx="1"/>
          </p:nvPr>
        </p:nvSpPr>
        <p:spPr bwMode="auto">
          <a:xfrm>
            <a:off x="3851275" y="0"/>
            <a:ext cx="2946400" cy="494266"/>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algn="r" defTabSz="915988" eaLnBrk="0" hangingPunct="0">
              <a:defRPr sz="1200">
                <a:solidFill>
                  <a:srgbClr val="000000"/>
                </a:solidFill>
                <a:latin typeface="Times New Roman" pitchFamily="18" charset="0"/>
              </a:defRPr>
            </a:lvl1pPr>
          </a:lstStyle>
          <a:p>
            <a:pPr>
              <a:defRPr/>
            </a:pPr>
            <a:endParaRPr lang="es-ES"/>
          </a:p>
        </p:txBody>
      </p:sp>
      <p:sp>
        <p:nvSpPr>
          <p:cNvPr id="20484" name="Rectangle 4"/>
          <p:cNvSpPr>
            <a:spLocks noGrp="1" noRot="1" noChangeAspec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06463" y="4689993"/>
            <a:ext cx="4984750" cy="4443649"/>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p>
            <a:pPr lvl="0"/>
            <a:r>
              <a:rPr lang="de-AT" noProof="0" smtClean="0"/>
              <a:t>Klicken Sie, um die Formate des Vorlagentextes zu bearbeiten</a:t>
            </a:r>
          </a:p>
          <a:p>
            <a:pPr lvl="1"/>
            <a:r>
              <a:rPr lang="de-AT" noProof="0" smtClean="0"/>
              <a:t>Zweite Ebene</a:t>
            </a:r>
          </a:p>
          <a:p>
            <a:pPr lvl="2"/>
            <a:r>
              <a:rPr lang="de-AT" noProof="0" smtClean="0"/>
              <a:t>Dritte Ebene</a:t>
            </a:r>
          </a:p>
          <a:p>
            <a:pPr lvl="3"/>
            <a:r>
              <a:rPr lang="de-AT" noProof="0" smtClean="0"/>
              <a:t>Vierte Ebene</a:t>
            </a:r>
          </a:p>
          <a:p>
            <a:pPr lvl="4"/>
            <a:r>
              <a:rPr lang="de-AT" noProof="0" smtClean="0"/>
              <a:t>Fünfte Ebene</a:t>
            </a:r>
          </a:p>
        </p:txBody>
      </p:sp>
      <p:sp>
        <p:nvSpPr>
          <p:cNvPr id="7174" name="Rectangle 6"/>
          <p:cNvSpPr>
            <a:spLocks noGrp="1" noChangeArrowheads="1"/>
          </p:cNvSpPr>
          <p:nvPr>
            <p:ph type="ftr" sz="quarter" idx="4"/>
          </p:nvPr>
        </p:nvSpPr>
        <p:spPr bwMode="auto">
          <a:xfrm>
            <a:off x="0" y="9379984"/>
            <a:ext cx="2946400" cy="494266"/>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defTabSz="915988" eaLnBrk="0" hangingPunct="0">
              <a:defRPr sz="1200">
                <a:solidFill>
                  <a:srgbClr val="000000"/>
                </a:solidFill>
                <a:latin typeface="Times New Roman" pitchFamily="18" charset="0"/>
              </a:defRPr>
            </a:lvl1pPr>
          </a:lstStyle>
          <a:p>
            <a:pPr>
              <a:defRPr/>
            </a:pPr>
            <a:endParaRPr lang="es-ES"/>
          </a:p>
        </p:txBody>
      </p:sp>
      <p:sp>
        <p:nvSpPr>
          <p:cNvPr id="7175" name="Rectangle 7"/>
          <p:cNvSpPr>
            <a:spLocks noGrp="1" noChangeArrowheads="1"/>
          </p:cNvSpPr>
          <p:nvPr>
            <p:ph type="sldNum" sz="quarter" idx="5"/>
          </p:nvPr>
        </p:nvSpPr>
        <p:spPr bwMode="auto">
          <a:xfrm>
            <a:off x="3851275" y="9379984"/>
            <a:ext cx="2946400" cy="494266"/>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algn="r" defTabSz="915988" eaLnBrk="0" hangingPunct="0">
              <a:defRPr sz="1200">
                <a:solidFill>
                  <a:srgbClr val="000000"/>
                </a:solidFill>
                <a:latin typeface="Times New Roman" pitchFamily="18" charset="0"/>
              </a:defRPr>
            </a:lvl1pPr>
          </a:lstStyle>
          <a:p>
            <a:pPr>
              <a:defRPr/>
            </a:pPr>
            <a:fld id="{B9BD426E-5311-4DE4-B062-B5F88D8CE4CB}" type="slidenum">
              <a:rPr lang="de-AT"/>
              <a:pPr>
                <a:defRPr/>
              </a:pPr>
              <a:t>‹Nº›</a:t>
            </a:fld>
            <a:endParaRPr lang="de-AT"/>
          </a:p>
        </p:txBody>
      </p:sp>
    </p:spTree>
    <p:extLst>
      <p:ext uri="{BB962C8B-B14F-4D97-AF65-F5344CB8AC3E}">
        <p14:creationId xmlns:p14="http://schemas.microsoft.com/office/powerpoint/2010/main" val="33300988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6F9BF7E0-278B-42AB-A81A-A9FBE508E9BC}" type="slidenum">
              <a:rPr lang="de-AT" sz="1200" smtClean="0">
                <a:solidFill>
                  <a:srgbClr val="000000"/>
                </a:solidFill>
                <a:latin typeface="Times New Roman" pitchFamily="18" charset="0"/>
              </a:rPr>
              <a:pPr/>
              <a:t>1</a:t>
            </a:fld>
            <a:endParaRPr lang="de-AT" sz="1200" smtClean="0">
              <a:solidFill>
                <a:srgbClr val="000000"/>
              </a:solidFill>
              <a:latin typeface="Times New Roman"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68537166-9CE7-4BDA-9BEA-323227B419EF}" type="slidenum">
              <a:rPr lang="de-AT" sz="1200" smtClean="0">
                <a:solidFill>
                  <a:srgbClr val="000000"/>
                </a:solidFill>
                <a:latin typeface="Times New Roman" pitchFamily="18" charset="0"/>
              </a:rPr>
              <a:pPr/>
              <a:t>10</a:t>
            </a:fld>
            <a:endParaRPr lang="de-AT" sz="1200" smtClean="0">
              <a:solidFill>
                <a:srgbClr val="000000"/>
              </a:solidFill>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68537166-9CE7-4BDA-9BEA-323227B419EF}" type="slidenum">
              <a:rPr lang="de-AT" sz="1200" smtClean="0">
                <a:solidFill>
                  <a:srgbClr val="000000"/>
                </a:solidFill>
                <a:latin typeface="Times New Roman" pitchFamily="18" charset="0"/>
              </a:rPr>
              <a:pPr/>
              <a:t>11</a:t>
            </a:fld>
            <a:endParaRPr lang="de-AT" sz="1200" smtClean="0">
              <a:solidFill>
                <a:srgbClr val="000000"/>
              </a:solidFill>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68537166-9CE7-4BDA-9BEA-323227B419EF}" type="slidenum">
              <a:rPr lang="de-AT" sz="1200" smtClean="0">
                <a:solidFill>
                  <a:srgbClr val="000000"/>
                </a:solidFill>
                <a:latin typeface="Times New Roman" pitchFamily="18" charset="0"/>
              </a:rPr>
              <a:pPr/>
              <a:t>12</a:t>
            </a:fld>
            <a:endParaRPr lang="de-AT" sz="1200" smtClean="0">
              <a:solidFill>
                <a:srgbClr val="000000"/>
              </a:solidFill>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68537166-9CE7-4BDA-9BEA-323227B419EF}" type="slidenum">
              <a:rPr lang="de-AT" sz="1200" smtClean="0">
                <a:solidFill>
                  <a:srgbClr val="000000"/>
                </a:solidFill>
                <a:latin typeface="Times New Roman" pitchFamily="18" charset="0"/>
              </a:rPr>
              <a:pPr/>
              <a:t>13</a:t>
            </a:fld>
            <a:endParaRPr lang="de-AT" sz="1200" smtClean="0">
              <a:solidFill>
                <a:srgbClr val="000000"/>
              </a:solidFill>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68537166-9CE7-4BDA-9BEA-323227B419EF}" type="slidenum">
              <a:rPr lang="de-AT" sz="1200" smtClean="0">
                <a:solidFill>
                  <a:srgbClr val="000000"/>
                </a:solidFill>
                <a:latin typeface="Times New Roman" pitchFamily="18" charset="0"/>
              </a:rPr>
              <a:pPr/>
              <a:t>14</a:t>
            </a:fld>
            <a:endParaRPr lang="de-AT" sz="1200" smtClean="0">
              <a:solidFill>
                <a:srgbClr val="000000"/>
              </a:solidFill>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68537166-9CE7-4BDA-9BEA-323227B419EF}" type="slidenum">
              <a:rPr lang="de-AT" sz="1200" smtClean="0">
                <a:solidFill>
                  <a:srgbClr val="000000"/>
                </a:solidFill>
                <a:latin typeface="Times New Roman" pitchFamily="18" charset="0"/>
              </a:rPr>
              <a:pPr/>
              <a:t>15</a:t>
            </a:fld>
            <a:endParaRPr lang="de-AT" sz="1200" smtClean="0">
              <a:solidFill>
                <a:srgbClr val="000000"/>
              </a:solidFill>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6F9BF7E0-278B-42AB-A81A-A9FBE508E9BC}" type="slidenum">
              <a:rPr lang="de-AT" sz="1200" smtClean="0">
                <a:solidFill>
                  <a:srgbClr val="000000"/>
                </a:solidFill>
                <a:latin typeface="Times New Roman" pitchFamily="18" charset="0"/>
              </a:rPr>
              <a:pPr/>
              <a:t>16</a:t>
            </a:fld>
            <a:endParaRPr lang="de-AT" sz="1200" smtClean="0">
              <a:solidFill>
                <a:srgbClr val="000000"/>
              </a:solidFill>
              <a:latin typeface="Times New Roman"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68537166-9CE7-4BDA-9BEA-323227B419EF}" type="slidenum">
              <a:rPr lang="de-AT" sz="1200" smtClean="0">
                <a:solidFill>
                  <a:srgbClr val="000000"/>
                </a:solidFill>
                <a:latin typeface="Times New Roman" pitchFamily="18" charset="0"/>
              </a:rPr>
              <a:pPr/>
              <a:t>2</a:t>
            </a:fld>
            <a:endParaRPr lang="de-AT" sz="1200" smtClean="0">
              <a:solidFill>
                <a:srgbClr val="000000"/>
              </a:solidFill>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68537166-9CE7-4BDA-9BEA-323227B419EF}" type="slidenum">
              <a:rPr lang="de-AT" sz="1200" smtClean="0">
                <a:solidFill>
                  <a:srgbClr val="000000"/>
                </a:solidFill>
                <a:latin typeface="Times New Roman" pitchFamily="18" charset="0"/>
              </a:rPr>
              <a:pPr/>
              <a:t>3</a:t>
            </a:fld>
            <a:endParaRPr lang="de-AT" sz="1200" smtClean="0">
              <a:solidFill>
                <a:srgbClr val="000000"/>
              </a:solidFill>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68537166-9CE7-4BDA-9BEA-323227B419EF}" type="slidenum">
              <a:rPr lang="de-AT" sz="1200" smtClean="0">
                <a:solidFill>
                  <a:srgbClr val="000000"/>
                </a:solidFill>
                <a:latin typeface="Times New Roman" pitchFamily="18" charset="0"/>
              </a:rPr>
              <a:pPr/>
              <a:t>4</a:t>
            </a:fld>
            <a:endParaRPr lang="de-AT" sz="1200" smtClean="0">
              <a:solidFill>
                <a:srgbClr val="000000"/>
              </a:solidFill>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68537166-9CE7-4BDA-9BEA-323227B419EF}" type="slidenum">
              <a:rPr lang="de-AT" sz="1200" smtClean="0">
                <a:solidFill>
                  <a:srgbClr val="000000"/>
                </a:solidFill>
                <a:latin typeface="Times New Roman" pitchFamily="18" charset="0"/>
              </a:rPr>
              <a:pPr/>
              <a:t>5</a:t>
            </a:fld>
            <a:endParaRPr lang="de-AT" sz="1200" smtClean="0">
              <a:solidFill>
                <a:srgbClr val="000000"/>
              </a:solidFill>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68537166-9CE7-4BDA-9BEA-323227B419EF}" type="slidenum">
              <a:rPr lang="de-AT" sz="1200" smtClean="0">
                <a:solidFill>
                  <a:srgbClr val="000000"/>
                </a:solidFill>
                <a:latin typeface="Times New Roman" pitchFamily="18" charset="0"/>
              </a:rPr>
              <a:pPr/>
              <a:t>6</a:t>
            </a:fld>
            <a:endParaRPr lang="de-AT" sz="1200" smtClean="0">
              <a:solidFill>
                <a:srgbClr val="000000"/>
              </a:solidFill>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68537166-9CE7-4BDA-9BEA-323227B419EF}" type="slidenum">
              <a:rPr lang="de-AT" sz="1200" smtClean="0">
                <a:solidFill>
                  <a:srgbClr val="000000"/>
                </a:solidFill>
                <a:latin typeface="Times New Roman" pitchFamily="18" charset="0"/>
              </a:rPr>
              <a:pPr/>
              <a:t>7</a:t>
            </a:fld>
            <a:endParaRPr lang="de-AT" sz="1200" smtClean="0">
              <a:solidFill>
                <a:srgbClr val="000000"/>
              </a:solidFill>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68537166-9CE7-4BDA-9BEA-323227B419EF}" type="slidenum">
              <a:rPr lang="de-AT" sz="1200" smtClean="0">
                <a:solidFill>
                  <a:srgbClr val="000000"/>
                </a:solidFill>
                <a:latin typeface="Times New Roman" pitchFamily="18" charset="0"/>
              </a:rPr>
              <a:pPr/>
              <a:t>8</a:t>
            </a:fld>
            <a:endParaRPr lang="de-AT" sz="1200" smtClean="0">
              <a:solidFill>
                <a:srgbClr val="000000"/>
              </a:solidFill>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68537166-9CE7-4BDA-9BEA-323227B419EF}" type="slidenum">
              <a:rPr lang="de-AT" sz="1200" smtClean="0">
                <a:solidFill>
                  <a:srgbClr val="000000"/>
                </a:solidFill>
                <a:latin typeface="Times New Roman" pitchFamily="18" charset="0"/>
              </a:rPr>
              <a:pPr/>
              <a:t>9</a:t>
            </a:fld>
            <a:endParaRPr lang="de-AT" sz="1200" smtClean="0">
              <a:solidFill>
                <a:srgbClr val="000000"/>
              </a:solidFill>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Line 4"/>
          <p:cNvSpPr>
            <a:spLocks noChangeShapeType="1"/>
          </p:cNvSpPr>
          <p:nvPr/>
        </p:nvSpPr>
        <p:spPr bwMode="auto">
          <a:xfrm>
            <a:off x="838200" y="5257800"/>
            <a:ext cx="7543800" cy="0"/>
          </a:xfrm>
          <a:prstGeom prst="line">
            <a:avLst/>
          </a:prstGeom>
          <a:noFill/>
          <a:ln w="19050">
            <a:solidFill>
              <a:srgbClr val="F2E674"/>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pic>
        <p:nvPicPr>
          <p:cNvPr id="5" name="Picture 17" descr="CABI8VB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29770" y="1268760"/>
            <a:ext cx="1430062" cy="1115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8" descr="courbe_et_logo_2_-_format_horizontal_copie"/>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923928" y="1411288"/>
            <a:ext cx="4471835" cy="7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sz="quarter"/>
          </p:nvPr>
        </p:nvSpPr>
        <p:spPr>
          <a:xfrm>
            <a:off x="762000" y="3962400"/>
            <a:ext cx="7524750" cy="809625"/>
          </a:xfrm>
        </p:spPr>
        <p:txBody>
          <a:bodyPr/>
          <a:lstStyle>
            <a:lvl1pPr>
              <a:defRPr sz="3600"/>
            </a:lvl1pPr>
          </a:lstStyle>
          <a:p>
            <a:r>
              <a:rPr lang="nl-NL"/>
              <a:t>WG/TF [...] [...]th Meeting</a:t>
            </a:r>
          </a:p>
        </p:txBody>
      </p:sp>
      <p:sp>
        <p:nvSpPr>
          <p:cNvPr id="4099" name="Rectangle 3"/>
          <p:cNvSpPr>
            <a:spLocks noGrp="1" noChangeArrowheads="1"/>
          </p:cNvSpPr>
          <p:nvPr>
            <p:ph type="subTitle" sz="quarter" idx="1"/>
          </p:nvPr>
        </p:nvSpPr>
        <p:spPr>
          <a:xfrm>
            <a:off x="838200" y="5334000"/>
            <a:ext cx="4992688" cy="990600"/>
          </a:xfrm>
        </p:spPr>
        <p:txBody>
          <a:bodyPr/>
          <a:lstStyle>
            <a:lvl1pPr marL="0" indent="0" defTabSz="571500">
              <a:defRPr b="1"/>
            </a:lvl1pPr>
          </a:lstStyle>
          <a:p>
            <a:r>
              <a:rPr lang="nl-NL"/>
              <a:t>[Venue]</a:t>
            </a:r>
          </a:p>
          <a:p>
            <a:r>
              <a:rPr lang="nl-NL"/>
              <a:t>[Date]</a:t>
            </a:r>
          </a:p>
        </p:txBody>
      </p:sp>
    </p:spTree>
    <p:extLst>
      <p:ext uri="{BB962C8B-B14F-4D97-AF65-F5344CB8AC3E}">
        <p14:creationId xmlns:p14="http://schemas.microsoft.com/office/powerpoint/2010/main" val="95075390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0075" y="332656"/>
            <a:ext cx="8332788" cy="365125"/>
          </a:xfrm>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a:xfrm>
            <a:off x="591106" y="836712"/>
            <a:ext cx="8332788" cy="476885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701757676"/>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0075" y="312738"/>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smtClean="0"/>
              <a:t>Title text</a:t>
            </a:r>
          </a:p>
        </p:txBody>
      </p:sp>
      <p:sp>
        <p:nvSpPr>
          <p:cNvPr id="1027" name="Rectangle 3"/>
          <p:cNvSpPr>
            <a:spLocks noGrp="1" noChangeArrowheads="1"/>
          </p:cNvSpPr>
          <p:nvPr>
            <p:ph type="body" idx="1"/>
          </p:nvPr>
        </p:nvSpPr>
        <p:spPr bwMode="auto">
          <a:xfrm>
            <a:off x="600075" y="981075"/>
            <a:ext cx="8332788" cy="500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smtClean="0"/>
              <a:t>Text</a:t>
            </a:r>
          </a:p>
          <a:p>
            <a:pPr lvl="1"/>
            <a:r>
              <a:rPr lang="nl-NL" smtClean="0"/>
              <a:t>bullet 1</a:t>
            </a:r>
          </a:p>
          <a:p>
            <a:pPr lvl="2"/>
            <a:r>
              <a:rPr lang="nl-NL" smtClean="0"/>
              <a:t>bullet 2</a:t>
            </a:r>
          </a:p>
          <a:p>
            <a:pPr lvl="3"/>
            <a:r>
              <a:rPr lang="nl-NL" smtClean="0"/>
              <a:t>bullet 3</a:t>
            </a:r>
          </a:p>
          <a:p>
            <a:pPr lvl="4"/>
            <a:r>
              <a:rPr lang="nl-NL" smtClean="0"/>
              <a:t>bullet 4</a:t>
            </a:r>
          </a:p>
        </p:txBody>
      </p:sp>
      <p:sp>
        <p:nvSpPr>
          <p:cNvPr id="1028" name="Line 4"/>
          <p:cNvSpPr>
            <a:spLocks noChangeShapeType="1"/>
          </p:cNvSpPr>
          <p:nvPr/>
        </p:nvSpPr>
        <p:spPr bwMode="auto">
          <a:xfrm>
            <a:off x="600075" y="765175"/>
            <a:ext cx="8315325" cy="0"/>
          </a:xfrm>
          <a:prstGeom prst="line">
            <a:avLst/>
          </a:prstGeom>
          <a:noFill/>
          <a:ln w="1905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29" name="Line 5"/>
          <p:cNvSpPr>
            <a:spLocks noChangeShapeType="1"/>
          </p:cNvSpPr>
          <p:nvPr/>
        </p:nvSpPr>
        <p:spPr bwMode="auto">
          <a:xfrm flipV="1">
            <a:off x="2362200" y="6165850"/>
            <a:ext cx="6553200" cy="0"/>
          </a:xfrm>
          <a:prstGeom prst="line">
            <a:avLst/>
          </a:prstGeom>
          <a:noFill/>
          <a:ln w="1905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30" name="Rectangle 7"/>
          <p:cNvSpPr>
            <a:spLocks noChangeArrowheads="1"/>
          </p:cNvSpPr>
          <p:nvPr/>
        </p:nvSpPr>
        <p:spPr bwMode="auto">
          <a:xfrm>
            <a:off x="8172450" y="6237288"/>
            <a:ext cx="720725"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p>
            <a:pPr algn="r" eaLnBrk="0" hangingPunct="0"/>
            <a:fld id="{D0DDD049-9357-431D-8AA0-5C85CCC3CBCD}" type="slidenum">
              <a:rPr lang="de-AT" sz="1100" b="0"/>
              <a:pPr algn="r" eaLnBrk="0" hangingPunct="0"/>
              <a:t>‹Nº›</a:t>
            </a:fld>
            <a:r>
              <a:rPr lang="de-AT" sz="1100" b="0">
                <a:latin typeface="Times New Roman" pitchFamily="18" charset="0"/>
              </a:rPr>
              <a:t> </a:t>
            </a:r>
          </a:p>
        </p:txBody>
      </p:sp>
      <p:pic>
        <p:nvPicPr>
          <p:cNvPr id="1031" name="Picture 22" descr="CABI8VBP"/>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14350" y="6156325"/>
            <a:ext cx="6985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24" descr="courbe_et_logo_2_-_format_horizontal_copie"/>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547664" y="6282501"/>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796" r:id="rId1"/>
    <p:sldLayoutId id="2147483795" r:id="rId2"/>
  </p:sldLayoutIdLst>
  <p:transition/>
  <p:timing>
    <p:tnLst>
      <p:par>
        <p:cTn id="1" dur="indefinite" restart="never" nodeType="tmRoot"/>
      </p:par>
    </p:tnLst>
  </p:timing>
  <p:txStyles>
    <p:titleStyle>
      <a:lvl1pPr algn="l" defTabSz="571500" rtl="0" eaLnBrk="0" fontAlgn="base" hangingPunct="0">
        <a:spcBef>
          <a:spcPct val="0"/>
        </a:spcBef>
        <a:spcAft>
          <a:spcPct val="0"/>
        </a:spcAft>
        <a:defRPr sz="2800" b="1">
          <a:solidFill>
            <a:schemeClr val="bg1"/>
          </a:solidFill>
          <a:latin typeface="+mj-lt"/>
          <a:ea typeface="+mj-ea"/>
          <a:cs typeface="+mj-cs"/>
        </a:defRPr>
      </a:lvl1pPr>
      <a:lvl2pPr algn="l" defTabSz="571500" rtl="0" eaLnBrk="0" fontAlgn="base" hangingPunct="0">
        <a:spcBef>
          <a:spcPct val="0"/>
        </a:spcBef>
        <a:spcAft>
          <a:spcPct val="0"/>
        </a:spcAft>
        <a:defRPr sz="2800" b="1">
          <a:solidFill>
            <a:schemeClr val="bg1"/>
          </a:solidFill>
          <a:latin typeface="Arial" charset="0"/>
        </a:defRPr>
      </a:lvl2pPr>
      <a:lvl3pPr algn="l" defTabSz="571500" rtl="0" eaLnBrk="0" fontAlgn="base" hangingPunct="0">
        <a:spcBef>
          <a:spcPct val="0"/>
        </a:spcBef>
        <a:spcAft>
          <a:spcPct val="0"/>
        </a:spcAft>
        <a:defRPr sz="2800" b="1">
          <a:solidFill>
            <a:schemeClr val="bg1"/>
          </a:solidFill>
          <a:latin typeface="Arial" charset="0"/>
        </a:defRPr>
      </a:lvl3pPr>
      <a:lvl4pPr algn="l" defTabSz="571500" rtl="0" eaLnBrk="0" fontAlgn="base" hangingPunct="0">
        <a:spcBef>
          <a:spcPct val="0"/>
        </a:spcBef>
        <a:spcAft>
          <a:spcPct val="0"/>
        </a:spcAft>
        <a:defRPr sz="2800" b="1">
          <a:solidFill>
            <a:schemeClr val="bg1"/>
          </a:solidFill>
          <a:latin typeface="Arial" charset="0"/>
        </a:defRPr>
      </a:lvl4pPr>
      <a:lvl5pPr algn="l" defTabSz="571500" rtl="0" eaLnBrk="0" fontAlgn="base" hangingPunct="0">
        <a:spcBef>
          <a:spcPct val="0"/>
        </a:spcBef>
        <a:spcAft>
          <a:spcPct val="0"/>
        </a:spcAft>
        <a:defRPr sz="2800" b="1">
          <a:solidFill>
            <a:schemeClr val="bg1"/>
          </a:solidFill>
          <a:latin typeface="Arial" charset="0"/>
        </a:defRPr>
      </a:lvl5pPr>
      <a:lvl6pPr marL="457200" algn="l" defTabSz="571500" rtl="0" eaLnBrk="0" fontAlgn="base" hangingPunct="0">
        <a:spcBef>
          <a:spcPct val="0"/>
        </a:spcBef>
        <a:spcAft>
          <a:spcPct val="0"/>
        </a:spcAft>
        <a:defRPr sz="2800" b="1">
          <a:solidFill>
            <a:schemeClr val="bg1"/>
          </a:solidFill>
          <a:latin typeface="Arial" charset="0"/>
        </a:defRPr>
      </a:lvl6pPr>
      <a:lvl7pPr marL="914400" algn="l" defTabSz="571500" rtl="0" eaLnBrk="0" fontAlgn="base" hangingPunct="0">
        <a:spcBef>
          <a:spcPct val="0"/>
        </a:spcBef>
        <a:spcAft>
          <a:spcPct val="0"/>
        </a:spcAft>
        <a:defRPr sz="2800" b="1">
          <a:solidFill>
            <a:schemeClr val="bg1"/>
          </a:solidFill>
          <a:latin typeface="Arial" charset="0"/>
        </a:defRPr>
      </a:lvl7pPr>
      <a:lvl8pPr marL="1371600" algn="l" defTabSz="571500" rtl="0" eaLnBrk="0" fontAlgn="base" hangingPunct="0">
        <a:spcBef>
          <a:spcPct val="0"/>
        </a:spcBef>
        <a:spcAft>
          <a:spcPct val="0"/>
        </a:spcAft>
        <a:defRPr sz="2800" b="1">
          <a:solidFill>
            <a:schemeClr val="bg1"/>
          </a:solidFill>
          <a:latin typeface="Arial" charset="0"/>
        </a:defRPr>
      </a:lvl8pPr>
      <a:lvl9pPr marL="1828800" algn="l" defTabSz="571500" rtl="0" eaLnBrk="0" fontAlgn="base" hangingPunct="0">
        <a:spcBef>
          <a:spcPct val="0"/>
        </a:spcBef>
        <a:spcAft>
          <a:spcPct val="0"/>
        </a:spcAft>
        <a:defRPr sz="2800" b="1">
          <a:solidFill>
            <a:schemeClr val="bg1"/>
          </a:solidFill>
          <a:latin typeface="Arial" charset="0"/>
        </a:defRPr>
      </a:lvl9pPr>
    </p:titleStyle>
    <p:bodyStyle>
      <a:lvl1pPr marL="457200" indent="-457200" algn="l" defTabSz="336550" rtl="0" eaLnBrk="0" fontAlgn="base" hangingPunct="0">
        <a:spcBef>
          <a:spcPct val="50000"/>
        </a:spcBef>
        <a:spcAft>
          <a:spcPct val="0"/>
        </a:spcAft>
        <a:buClr>
          <a:schemeClr val="tx2"/>
        </a:buClr>
        <a:buSzPct val="120000"/>
        <a:buFont typeface="Arial" charset="0"/>
        <a:defRPr sz="2400">
          <a:solidFill>
            <a:schemeClr val="bg1"/>
          </a:solidFill>
          <a:latin typeface="+mn-lt"/>
          <a:ea typeface="+mn-ea"/>
          <a:cs typeface="+mn-cs"/>
        </a:defRPr>
      </a:lvl1pPr>
      <a:lvl2pPr marL="647700" indent="-457200" algn="l" defTabSz="336550" rtl="0" eaLnBrk="0" fontAlgn="base" hangingPunct="0">
        <a:spcBef>
          <a:spcPct val="35000"/>
        </a:spcBef>
        <a:spcAft>
          <a:spcPct val="0"/>
        </a:spcAft>
        <a:buClr>
          <a:schemeClr val="tx2"/>
        </a:buClr>
        <a:buSzPct val="120000"/>
        <a:buFont typeface="Symbol" pitchFamily="18" charset="2"/>
        <a:buChar char="·"/>
        <a:defRPr sz="2400">
          <a:solidFill>
            <a:schemeClr val="bg1"/>
          </a:solidFill>
          <a:latin typeface="+mn-lt"/>
        </a:defRPr>
      </a:lvl2pPr>
      <a:lvl3pPr marL="1047750" indent="-381000" algn="l" defTabSz="336550" rtl="0" eaLnBrk="0" fontAlgn="base" hangingPunct="0">
        <a:spcBef>
          <a:spcPct val="25000"/>
        </a:spcBef>
        <a:spcAft>
          <a:spcPct val="0"/>
        </a:spcAft>
        <a:buClr>
          <a:schemeClr val="tx2"/>
        </a:buClr>
        <a:buSzPct val="85000"/>
        <a:buFont typeface="Symbol" pitchFamily="18" charset="2"/>
        <a:buChar char="¨"/>
        <a:defRPr sz="2000">
          <a:solidFill>
            <a:schemeClr val="bg1"/>
          </a:solidFill>
          <a:latin typeface="+mn-lt"/>
        </a:defRPr>
      </a:lvl3pPr>
      <a:lvl4pPr marL="152400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4pPr>
      <a:lvl5pPr marL="20002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5pPr>
      <a:lvl6pPr marL="24574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6pPr>
      <a:lvl7pPr marL="29146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7pPr>
      <a:lvl8pPr marL="33718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8pPr>
      <a:lvl9pPr marL="38290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entsog.eu/eic-codes/eic-party-codes-x-request" TargetMode="Externa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minetur.gob.es/energia/gas/Requisitos/Paginas/comercializador.aspx" TargetMode="Externa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developpement-durable.gouv.fr/Liste-des-fournisseurs-autorises.html" TargetMode="Externa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s://primary.prisma-capacity.e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p:txBody>
          <a:bodyPr/>
          <a:lstStyle/>
          <a:p>
            <a:r>
              <a:rPr lang="de-DE" smtClean="0"/>
              <a:t/>
            </a:r>
            <a:br>
              <a:rPr lang="de-DE" smtClean="0"/>
            </a:br>
            <a:endParaRPr lang="de-DE" smtClean="0"/>
          </a:p>
        </p:txBody>
      </p:sp>
      <p:sp>
        <p:nvSpPr>
          <p:cNvPr id="3075" name="Rectangle 5"/>
          <p:cNvSpPr>
            <a:spLocks noGrp="1" noChangeArrowheads="1"/>
          </p:cNvSpPr>
          <p:nvPr>
            <p:ph type="subTitle" sz="quarter" idx="1"/>
          </p:nvPr>
        </p:nvSpPr>
        <p:spPr>
          <a:xfrm>
            <a:off x="838200" y="5410200"/>
            <a:ext cx="7405688" cy="733425"/>
          </a:xfrm>
        </p:spPr>
        <p:txBody>
          <a:bodyPr/>
          <a:lstStyle/>
          <a:p>
            <a:pPr algn="ctr"/>
            <a:r>
              <a:rPr lang="en-US" sz="2000" dirty="0" smtClean="0"/>
              <a:t>15 November 2013</a:t>
            </a:r>
          </a:p>
          <a:p>
            <a:pPr algn="ctr"/>
            <a:r>
              <a:rPr lang="en-US" sz="2000" dirty="0" smtClean="0"/>
              <a:t>20</a:t>
            </a:r>
            <a:r>
              <a:rPr lang="en-US" sz="2000" baseline="30000" dirty="0" smtClean="0"/>
              <a:t>th</a:t>
            </a:r>
            <a:r>
              <a:rPr lang="en-US" sz="2000" dirty="0" smtClean="0"/>
              <a:t> SG meeting</a:t>
            </a:r>
          </a:p>
        </p:txBody>
      </p:sp>
      <p:sp>
        <p:nvSpPr>
          <p:cNvPr id="3076" name="Text Box 3"/>
          <p:cNvSpPr txBox="1">
            <a:spLocks noChangeArrowheads="1"/>
          </p:cNvSpPr>
          <p:nvPr/>
        </p:nvSpPr>
        <p:spPr bwMode="blackWhite">
          <a:xfrm>
            <a:off x="762000" y="4724400"/>
            <a:ext cx="7620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type="none" w="med" len="lg"/>
              </a14:hiddenLine>
            </a:ext>
          </a:extLst>
        </p:spPr>
        <p:txBody>
          <a:bodyPr lIns="0" tIns="0" rIns="0" bIns="0">
            <a:spAutoFit/>
          </a:bodyPr>
          <a:lstStyle>
            <a:lvl1pPr eaLnBrk="0" hangingPunct="0">
              <a:defRPr sz="2400" b="1">
                <a:solidFill>
                  <a:schemeClr val="bg1"/>
                </a:solidFill>
                <a:latin typeface="Arial" charset="0"/>
                <a:cs typeface="Arial" charset="0"/>
              </a:defRPr>
            </a:lvl1pPr>
            <a:lvl2pPr marL="742950" indent="-285750" eaLnBrk="0" hangingPunct="0">
              <a:defRPr sz="2400" b="1">
                <a:solidFill>
                  <a:schemeClr val="bg1"/>
                </a:solidFill>
                <a:latin typeface="Arial" charset="0"/>
                <a:cs typeface="Arial" charset="0"/>
              </a:defRPr>
            </a:lvl2pPr>
            <a:lvl3pPr marL="1143000" indent="-228600" eaLnBrk="0" hangingPunct="0">
              <a:defRPr sz="2400" b="1">
                <a:solidFill>
                  <a:schemeClr val="bg1"/>
                </a:solidFill>
                <a:latin typeface="Arial" charset="0"/>
                <a:cs typeface="Arial" charset="0"/>
              </a:defRPr>
            </a:lvl3pPr>
            <a:lvl4pPr marL="1600200" indent="-228600" eaLnBrk="0" hangingPunct="0">
              <a:defRPr sz="2400" b="1">
                <a:solidFill>
                  <a:schemeClr val="bg1"/>
                </a:solidFill>
                <a:latin typeface="Arial" charset="0"/>
                <a:cs typeface="Arial" charset="0"/>
              </a:defRPr>
            </a:lvl4pPr>
            <a:lvl5pPr marL="2057400" indent="-228600" eaLnBrk="0" hangingPunct="0">
              <a:defRPr sz="2400" b="1">
                <a:solidFill>
                  <a:schemeClr val="bg1"/>
                </a:solidFill>
                <a:latin typeface="Arial" charset="0"/>
                <a:cs typeface="Arial" charset="0"/>
              </a:defRPr>
            </a:lvl5pPr>
            <a:lvl6pPr marL="2514600" indent="-228600" eaLnBrk="0" fontAlgn="base" hangingPunct="0">
              <a:spcBef>
                <a:spcPct val="0"/>
              </a:spcBef>
              <a:spcAft>
                <a:spcPct val="0"/>
              </a:spcAft>
              <a:defRPr sz="2400" b="1">
                <a:solidFill>
                  <a:schemeClr val="bg1"/>
                </a:solidFill>
                <a:latin typeface="Arial" charset="0"/>
                <a:cs typeface="Arial" charset="0"/>
              </a:defRPr>
            </a:lvl6pPr>
            <a:lvl7pPr marL="2971800" indent="-228600" eaLnBrk="0" fontAlgn="base" hangingPunct="0">
              <a:spcBef>
                <a:spcPct val="0"/>
              </a:spcBef>
              <a:spcAft>
                <a:spcPct val="0"/>
              </a:spcAft>
              <a:defRPr sz="2400" b="1">
                <a:solidFill>
                  <a:schemeClr val="bg1"/>
                </a:solidFill>
                <a:latin typeface="Arial" charset="0"/>
                <a:cs typeface="Arial" charset="0"/>
              </a:defRPr>
            </a:lvl7pPr>
            <a:lvl8pPr marL="3429000" indent="-228600" eaLnBrk="0" fontAlgn="base" hangingPunct="0">
              <a:spcBef>
                <a:spcPct val="0"/>
              </a:spcBef>
              <a:spcAft>
                <a:spcPct val="0"/>
              </a:spcAft>
              <a:defRPr sz="2400" b="1">
                <a:solidFill>
                  <a:schemeClr val="bg1"/>
                </a:solidFill>
                <a:latin typeface="Arial" charset="0"/>
                <a:cs typeface="Arial" charset="0"/>
              </a:defRPr>
            </a:lvl8pPr>
            <a:lvl9pPr marL="3886200" indent="-228600" eaLnBrk="0" fontAlgn="base" hangingPunct="0">
              <a:spcBef>
                <a:spcPct val="0"/>
              </a:spcBef>
              <a:spcAft>
                <a:spcPct val="0"/>
              </a:spcAft>
              <a:defRPr sz="2400" b="1">
                <a:solidFill>
                  <a:schemeClr val="bg1"/>
                </a:solidFill>
                <a:latin typeface="Arial" charset="0"/>
                <a:cs typeface="Arial" charset="0"/>
              </a:defRPr>
            </a:lvl9pPr>
          </a:lstStyle>
          <a:p>
            <a:pPr algn="ctr">
              <a:spcBef>
                <a:spcPct val="50000"/>
              </a:spcBef>
            </a:pPr>
            <a:endParaRPr lang="en-US">
              <a:solidFill>
                <a:srgbClr val="000000"/>
              </a:solidFill>
              <a:latin typeface="Times New Roman" pitchFamily="18" charset="0"/>
            </a:endParaRPr>
          </a:p>
        </p:txBody>
      </p:sp>
      <p:sp>
        <p:nvSpPr>
          <p:cNvPr id="3077" name="Rectangle 6"/>
          <p:cNvSpPr>
            <a:spLocks noChangeArrowheads="1"/>
          </p:cNvSpPr>
          <p:nvPr/>
        </p:nvSpPr>
        <p:spPr bwMode="auto">
          <a:xfrm>
            <a:off x="958850" y="3200400"/>
            <a:ext cx="72009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571500" eaLnBrk="0" hangingPunct="0">
              <a:lnSpc>
                <a:spcPct val="120000"/>
              </a:lnSpc>
            </a:pPr>
            <a:r>
              <a:rPr lang="en-GB" sz="3000" dirty="0" err="1" smtClean="0"/>
              <a:t>Enagás</a:t>
            </a:r>
            <a:r>
              <a:rPr lang="en-GB" sz="3000" dirty="0" smtClean="0"/>
              <a:t> and </a:t>
            </a:r>
            <a:r>
              <a:rPr lang="en-GB" sz="3000" dirty="0"/>
              <a:t>TIGF</a:t>
            </a:r>
          </a:p>
          <a:p>
            <a:pPr algn="ctr" defTabSz="571500" eaLnBrk="0" hangingPunct="0">
              <a:lnSpc>
                <a:spcPct val="120000"/>
              </a:lnSpc>
            </a:pPr>
            <a:r>
              <a:rPr lang="en-US" dirty="0">
                <a:solidFill>
                  <a:schemeClr val="tx2"/>
                </a:solidFill>
              </a:rPr>
              <a:t>Coordinated implementation of the Network Code on Capacity Allocation Mechanisms</a:t>
            </a:r>
            <a:endParaRPr lang="en-GB" dirty="0">
              <a:solidFill>
                <a:schemeClr val="tx2"/>
              </a:solidFill>
            </a:endParaRPr>
          </a:p>
          <a:p>
            <a:pPr algn="ctr" defTabSz="571500" eaLnBrk="0" hangingPunct="0">
              <a:lnSpc>
                <a:spcPct val="120000"/>
              </a:lnSpc>
            </a:pPr>
            <a:endParaRPr lang="en-GB" sz="3000" dirty="0"/>
          </a:p>
        </p:txBody>
      </p:sp>
      <p:pic>
        <p:nvPicPr>
          <p:cNvPr id="22529" name="Picture 1"/>
          <p:cNvPicPr>
            <a:picLocks noChangeAspect="1" noChangeArrowheads="1"/>
          </p:cNvPicPr>
          <p:nvPr/>
        </p:nvPicPr>
        <p:blipFill>
          <a:blip r:embed="rId3" cstate="print"/>
          <a:srcRect/>
          <a:stretch>
            <a:fillRect/>
          </a:stretch>
        </p:blipFill>
        <p:spPr bwMode="auto">
          <a:xfrm>
            <a:off x="7092280" y="1628800"/>
            <a:ext cx="1260351" cy="45535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9. Requirements to participate</a:t>
            </a:r>
            <a:endParaRPr lang="fr-FR" sz="2800" dirty="0"/>
          </a:p>
        </p:txBody>
      </p:sp>
      <p:sp>
        <p:nvSpPr>
          <p:cNvPr id="7" name="Rectangle 3"/>
          <p:cNvSpPr>
            <a:spLocks noGrp="1" noChangeArrowheads="1"/>
          </p:cNvSpPr>
          <p:nvPr>
            <p:ph idx="1"/>
          </p:nvPr>
        </p:nvSpPr>
        <p:spPr>
          <a:xfrm>
            <a:off x="467544" y="781956"/>
            <a:ext cx="8424936" cy="360040"/>
          </a:xfrm>
        </p:spPr>
        <p:txBody>
          <a:bodyPr/>
          <a:lstStyle/>
          <a:p>
            <a:pPr marL="285750" indent="-285750" algn="just">
              <a:buFont typeface="Arial" panose="020B0604020202020204" pitchFamily="34" charset="0"/>
              <a:buChar char="•"/>
            </a:pPr>
            <a:r>
              <a:rPr lang="en-US" sz="1800" dirty="0"/>
              <a:t>In order to participate in an auction, shippers and eligible customers licensed in </a:t>
            </a:r>
            <a:r>
              <a:rPr lang="en-US" sz="1800" dirty="0" smtClean="0"/>
              <a:t>France and </a:t>
            </a:r>
            <a:r>
              <a:rPr lang="en-US" sz="1800" dirty="0"/>
              <a:t>Spain (“Shippers”) shall be registered at </a:t>
            </a:r>
            <a:r>
              <a:rPr lang="en-US" sz="1800" dirty="0" err="1">
                <a:solidFill>
                  <a:schemeClr val="tx2"/>
                </a:solidFill>
              </a:rPr>
              <a:t>Prisma</a:t>
            </a:r>
            <a:r>
              <a:rPr lang="en-US" sz="1800" dirty="0">
                <a:solidFill>
                  <a:schemeClr val="tx2"/>
                </a:solidFill>
              </a:rPr>
              <a:t> booking platform</a:t>
            </a:r>
            <a:r>
              <a:rPr lang="en-US" sz="1800" dirty="0"/>
              <a:t>. </a:t>
            </a:r>
          </a:p>
          <a:p>
            <a:pPr marL="285750" indent="-285750" algn="just">
              <a:buFont typeface="Arial" panose="020B0604020202020204" pitchFamily="34" charset="0"/>
              <a:buChar char="•"/>
            </a:pPr>
            <a:r>
              <a:rPr lang="en-US" sz="1800" dirty="0" smtClean="0"/>
              <a:t>The </a:t>
            </a:r>
            <a:r>
              <a:rPr lang="en-US" sz="1800" dirty="0"/>
              <a:t>requirements for registration are established in the </a:t>
            </a:r>
            <a:r>
              <a:rPr lang="en-US" sz="1800" dirty="0">
                <a:solidFill>
                  <a:schemeClr val="tx2"/>
                </a:solidFill>
              </a:rPr>
              <a:t>PRISMA General Terms and Conditions </a:t>
            </a:r>
            <a:r>
              <a:rPr lang="en-US" sz="1800" dirty="0"/>
              <a:t>(currently under revision so new version of GTCs from 1st January 2014). </a:t>
            </a:r>
          </a:p>
          <a:p>
            <a:pPr marL="0" indent="0" algn="just"/>
            <a:r>
              <a:rPr lang="en-US" sz="1800" b="1" dirty="0" smtClean="0">
                <a:solidFill>
                  <a:schemeClr val="tx2"/>
                </a:solidFill>
              </a:rPr>
              <a:t>	EIC </a:t>
            </a:r>
          </a:p>
          <a:p>
            <a:pPr marL="285750" indent="-285750" algn="just">
              <a:buFont typeface="Arial" panose="020B0604020202020204" pitchFamily="34" charset="0"/>
              <a:buChar char="•"/>
            </a:pPr>
            <a:r>
              <a:rPr lang="en-US" sz="1800" dirty="0" smtClean="0"/>
              <a:t>The </a:t>
            </a:r>
            <a:r>
              <a:rPr lang="en-US" sz="1800" dirty="0"/>
              <a:t>first requirement for registration is to have a valid </a:t>
            </a:r>
            <a:r>
              <a:rPr lang="en-US" sz="1800" dirty="0">
                <a:solidFill>
                  <a:schemeClr val="tx2"/>
                </a:solidFill>
              </a:rPr>
              <a:t>Energy </a:t>
            </a:r>
            <a:r>
              <a:rPr lang="en-US" sz="1800" dirty="0" smtClean="0">
                <a:solidFill>
                  <a:schemeClr val="tx2"/>
                </a:solidFill>
              </a:rPr>
              <a:t>Identification </a:t>
            </a:r>
            <a:r>
              <a:rPr lang="en-US" sz="1800" dirty="0" smtClean="0">
                <a:solidFill>
                  <a:schemeClr val="tx2"/>
                </a:solidFill>
              </a:rPr>
              <a:t>Code (</a:t>
            </a:r>
            <a:r>
              <a:rPr lang="en-US" sz="1800" dirty="0">
                <a:solidFill>
                  <a:schemeClr val="tx2"/>
                </a:solidFill>
              </a:rPr>
              <a:t>EIC)</a:t>
            </a:r>
            <a:r>
              <a:rPr lang="en-US" sz="1800" dirty="0"/>
              <a:t>. </a:t>
            </a:r>
            <a:endParaRPr lang="en-US" sz="1800" dirty="0" smtClean="0"/>
          </a:p>
          <a:p>
            <a:pPr marL="285750" indent="-285750" algn="just">
              <a:buFont typeface="Arial" panose="020B0604020202020204" pitchFamily="34" charset="0"/>
              <a:buChar char="•"/>
            </a:pPr>
            <a:r>
              <a:rPr lang="en-US" sz="1800" dirty="0" smtClean="0"/>
              <a:t>The </a:t>
            </a:r>
            <a:r>
              <a:rPr lang="en-US" sz="1800" dirty="0"/>
              <a:t>EIC consists of 16 characters given to a market party to be identified in the Internal Energy Market in a harmonized way. </a:t>
            </a:r>
            <a:endParaRPr lang="en-US" sz="1800" dirty="0" smtClean="0"/>
          </a:p>
          <a:p>
            <a:pPr marL="285750" indent="-285750" algn="just">
              <a:buFont typeface="Arial" panose="020B0604020202020204" pitchFamily="34" charset="0"/>
              <a:buChar char="•"/>
            </a:pPr>
            <a:r>
              <a:rPr lang="en-US" sz="1800" dirty="0" smtClean="0"/>
              <a:t>Since </a:t>
            </a:r>
            <a:r>
              <a:rPr lang="en-US" sz="1800" dirty="0"/>
              <a:t>1 March 2013, </a:t>
            </a:r>
            <a:r>
              <a:rPr lang="en-US" sz="1800" dirty="0">
                <a:solidFill>
                  <a:schemeClr val="tx2"/>
                </a:solidFill>
              </a:rPr>
              <a:t>ENTSOG</a:t>
            </a:r>
            <a:r>
              <a:rPr lang="en-US" sz="1800" dirty="0"/>
              <a:t> is acting as Local Issuing Office for the EIC. The code shall be globally unique: only one code is allocated per organization (business group); the same shipper on both sides of the border will have the same EIC code. </a:t>
            </a:r>
          </a:p>
        </p:txBody>
      </p:sp>
      <p:sp>
        <p:nvSpPr>
          <p:cNvPr id="2" name="1 Rectángulo"/>
          <p:cNvSpPr/>
          <p:nvPr/>
        </p:nvSpPr>
        <p:spPr>
          <a:xfrm>
            <a:off x="1547664" y="5538718"/>
            <a:ext cx="6048672" cy="338554"/>
          </a:xfrm>
          <a:prstGeom prst="rect">
            <a:avLst/>
          </a:prstGeom>
        </p:spPr>
        <p:txBody>
          <a:bodyPr wrap="square">
            <a:spAutoFit/>
          </a:bodyPr>
          <a:lstStyle/>
          <a:p>
            <a:r>
              <a:rPr lang="es-ES" sz="1600" dirty="0">
                <a:hlinkClick r:id="rId4"/>
              </a:rPr>
              <a:t>http://www.entsog.eu/eic-codes/eic-party-codes-x-request</a:t>
            </a:r>
            <a:endParaRPr lang="es-ES" sz="1600" dirty="0"/>
          </a:p>
        </p:txBody>
      </p:sp>
      <p:sp>
        <p:nvSpPr>
          <p:cNvPr id="3" name="2 Elipse"/>
          <p:cNvSpPr/>
          <p:nvPr/>
        </p:nvSpPr>
        <p:spPr bwMode="auto">
          <a:xfrm>
            <a:off x="378284" y="2395010"/>
            <a:ext cx="360040" cy="360040"/>
          </a:xfrm>
          <a:prstGeom prst="ellipse">
            <a:avLst/>
          </a:prstGeom>
          <a:solidFill>
            <a:schemeClr val="tx2"/>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pPr>
            <a:r>
              <a:rPr kumimoji="0" lang="es-ES_tradnl" sz="2400" b="1" i="0" u="none" strike="noStrike" cap="none" normalizeH="0" baseline="0" dirty="0" smtClean="0">
                <a:ln>
                  <a:noFill/>
                </a:ln>
                <a:solidFill>
                  <a:schemeClr val="tx1"/>
                </a:solidFill>
                <a:effectLst/>
                <a:latin typeface="Arial" charset="0"/>
              </a:rPr>
              <a:t>1</a:t>
            </a:r>
            <a:endParaRPr kumimoji="0" lang="es-ES" sz="2400" b="1"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1790762937"/>
      </p:ext>
    </p:extLst>
  </p:cSld>
  <p:clrMapOvr>
    <a:masterClrMapping/>
  </p:clrMapOvr>
  <p:transition>
    <p:cut/>
    <p:sndAc>
      <p:stSnd>
        <p:snd r:embed="rId3"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9. Requirements to participate</a:t>
            </a:r>
            <a:endParaRPr lang="fr-FR" sz="2800" dirty="0"/>
          </a:p>
        </p:txBody>
      </p:sp>
      <p:sp>
        <p:nvSpPr>
          <p:cNvPr id="7" name="Rectangle 3"/>
          <p:cNvSpPr>
            <a:spLocks noGrp="1" noChangeArrowheads="1"/>
          </p:cNvSpPr>
          <p:nvPr>
            <p:ph idx="1"/>
          </p:nvPr>
        </p:nvSpPr>
        <p:spPr>
          <a:xfrm>
            <a:off x="467544" y="859590"/>
            <a:ext cx="8424936" cy="360040"/>
          </a:xfrm>
        </p:spPr>
        <p:txBody>
          <a:bodyPr/>
          <a:lstStyle/>
          <a:p>
            <a:pPr marL="0" indent="0" algn="just"/>
            <a:r>
              <a:rPr lang="en-US" sz="1800" dirty="0" smtClean="0">
                <a:solidFill>
                  <a:schemeClr val="tx2"/>
                </a:solidFill>
              </a:rPr>
              <a:t>	</a:t>
            </a:r>
            <a:r>
              <a:rPr lang="en-US" sz="1800" b="1" dirty="0" smtClean="0">
                <a:solidFill>
                  <a:schemeClr val="tx2"/>
                </a:solidFill>
              </a:rPr>
              <a:t>Registration to use PRISMA</a:t>
            </a:r>
          </a:p>
          <a:p>
            <a:pPr marL="285750" indent="-285750" algn="just">
              <a:buFont typeface="Arial" panose="020B0604020202020204" pitchFamily="34" charset="0"/>
              <a:buChar char="•"/>
            </a:pPr>
            <a:r>
              <a:rPr lang="en-US" sz="1800" dirty="0" smtClean="0"/>
              <a:t>According </a:t>
            </a:r>
            <a:r>
              <a:rPr lang="en-US" sz="1800" dirty="0"/>
              <a:t>to PRISMA GTCs, the registration process of the shipper and its first user requires the following information to be provided to </a:t>
            </a:r>
            <a:r>
              <a:rPr lang="en-US" sz="1800" dirty="0" smtClean="0"/>
              <a:t>PRISMA:</a:t>
            </a:r>
            <a:endParaRPr lang="en-US" sz="1800" dirty="0"/>
          </a:p>
          <a:p>
            <a:pPr marL="476250" lvl="1" indent="-285750" algn="just">
              <a:buFont typeface="Arial" panose="020B0604020202020204" pitchFamily="34" charset="0"/>
              <a:buChar char="•"/>
            </a:pPr>
            <a:r>
              <a:rPr lang="en-US" sz="1800" dirty="0" smtClean="0"/>
              <a:t>Energy </a:t>
            </a:r>
            <a:r>
              <a:rPr lang="en-US" sz="1800" dirty="0"/>
              <a:t>Identification Code of the shipper (EIC).</a:t>
            </a:r>
          </a:p>
          <a:p>
            <a:pPr marL="476250" lvl="1" indent="-285750" algn="just">
              <a:buFont typeface="Arial" panose="020B0604020202020204" pitchFamily="34" charset="0"/>
              <a:buChar char="•"/>
            </a:pPr>
            <a:r>
              <a:rPr lang="en-US" sz="1800" dirty="0" smtClean="0"/>
              <a:t>Company </a:t>
            </a:r>
            <a:r>
              <a:rPr lang="en-US" sz="1800" dirty="0"/>
              <a:t>name and address of the shipper.</a:t>
            </a:r>
          </a:p>
          <a:p>
            <a:pPr marL="476250" lvl="1" indent="-285750" algn="just">
              <a:buFont typeface="Arial" panose="020B0604020202020204" pitchFamily="34" charset="0"/>
              <a:buChar char="•"/>
            </a:pPr>
            <a:r>
              <a:rPr lang="en-US" sz="1800" dirty="0" smtClean="0"/>
              <a:t>User </a:t>
            </a:r>
            <a:r>
              <a:rPr lang="en-US" sz="1800" dirty="0"/>
              <a:t>information: title, last name, first name, telephone number, e-mail address</a:t>
            </a:r>
          </a:p>
          <a:p>
            <a:pPr marL="476250" lvl="1" indent="-285750" algn="just">
              <a:buFont typeface="Arial" panose="020B0604020202020204" pitchFamily="34" charset="0"/>
              <a:buChar char="•"/>
            </a:pPr>
            <a:r>
              <a:rPr lang="en-US" sz="1800" dirty="0" smtClean="0"/>
              <a:t>Other </a:t>
            </a:r>
            <a:r>
              <a:rPr lang="en-US" sz="1800" dirty="0"/>
              <a:t>shipper information: billing address, IBAN, BIC, legal representatives and VAT number.</a:t>
            </a:r>
          </a:p>
          <a:p>
            <a:pPr marL="476250" lvl="1" indent="-285750" algn="just">
              <a:buFont typeface="Arial" panose="020B0604020202020204" pitchFamily="34" charset="0"/>
              <a:buChar char="•"/>
            </a:pPr>
            <a:r>
              <a:rPr lang="en-US" sz="1800" dirty="0" smtClean="0"/>
              <a:t>Additional </a:t>
            </a:r>
            <a:r>
              <a:rPr lang="en-US" sz="1800" dirty="0"/>
              <a:t>identification code if requested by TSO. </a:t>
            </a:r>
          </a:p>
          <a:p>
            <a:pPr marL="0" indent="0" algn="just"/>
            <a:r>
              <a:rPr lang="en-US" sz="1800" b="1" dirty="0" smtClean="0">
                <a:solidFill>
                  <a:schemeClr val="tx2"/>
                </a:solidFill>
              </a:rPr>
              <a:t>	Registration to conclude bookings and to participate in auctions</a:t>
            </a:r>
          </a:p>
          <a:p>
            <a:pPr marL="285750" indent="-285750" algn="just">
              <a:buFont typeface="Arial" panose="020B0604020202020204" pitchFamily="34" charset="0"/>
              <a:buChar char="•"/>
            </a:pPr>
            <a:r>
              <a:rPr lang="en-US" sz="1800" dirty="0" smtClean="0">
                <a:solidFill>
                  <a:schemeClr val="tx2"/>
                </a:solidFill>
              </a:rPr>
              <a:t>Adjacent </a:t>
            </a:r>
            <a:r>
              <a:rPr lang="en-US" sz="1800" dirty="0">
                <a:solidFill>
                  <a:schemeClr val="tx2"/>
                </a:solidFill>
              </a:rPr>
              <a:t>TSOs on both side of a border must approve users’ registration request</a:t>
            </a:r>
            <a:r>
              <a:rPr lang="en-US" sz="1800" dirty="0"/>
              <a:t>. At this stage, TSOs must confirm that the shipper is allowed to operate in their country, according to the regulation national framework (if the shipper has trading license where required, etc</a:t>
            </a:r>
            <a:r>
              <a:rPr lang="en-US" sz="1800" dirty="0" smtClean="0"/>
              <a:t>...).</a:t>
            </a:r>
            <a:r>
              <a:rPr lang="en-US" sz="1800" dirty="0"/>
              <a:t>	</a:t>
            </a:r>
          </a:p>
        </p:txBody>
      </p:sp>
      <p:sp>
        <p:nvSpPr>
          <p:cNvPr id="4" name="3 Elipse"/>
          <p:cNvSpPr/>
          <p:nvPr/>
        </p:nvSpPr>
        <p:spPr bwMode="auto">
          <a:xfrm>
            <a:off x="378284" y="819460"/>
            <a:ext cx="360040" cy="360040"/>
          </a:xfrm>
          <a:prstGeom prst="ellipse">
            <a:avLst/>
          </a:prstGeom>
          <a:solidFill>
            <a:schemeClr val="tx2"/>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pPr>
            <a:r>
              <a:rPr kumimoji="0" lang="es-ES_tradnl" sz="2400" b="1" i="0" u="none" strike="noStrike" cap="none" normalizeH="0" baseline="0" dirty="0" smtClean="0">
                <a:ln>
                  <a:noFill/>
                </a:ln>
                <a:solidFill>
                  <a:schemeClr val="tx1"/>
                </a:solidFill>
                <a:effectLst/>
                <a:latin typeface="Arial" charset="0"/>
              </a:rPr>
              <a:t>2</a:t>
            </a:r>
            <a:endParaRPr kumimoji="0" lang="es-ES" sz="2400" b="1" i="0" u="none" strike="noStrike" cap="none" normalizeH="0" baseline="0" dirty="0" smtClean="0">
              <a:ln>
                <a:noFill/>
              </a:ln>
              <a:solidFill>
                <a:schemeClr val="tx1"/>
              </a:solidFill>
              <a:effectLst/>
              <a:latin typeface="Arial" charset="0"/>
            </a:endParaRPr>
          </a:p>
        </p:txBody>
      </p:sp>
      <p:sp>
        <p:nvSpPr>
          <p:cNvPr id="5" name="4 Elipse"/>
          <p:cNvSpPr/>
          <p:nvPr/>
        </p:nvSpPr>
        <p:spPr bwMode="auto">
          <a:xfrm>
            <a:off x="395536" y="4318974"/>
            <a:ext cx="360040" cy="360040"/>
          </a:xfrm>
          <a:prstGeom prst="ellipse">
            <a:avLst/>
          </a:prstGeom>
          <a:solidFill>
            <a:schemeClr val="tx2"/>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pPr>
            <a:r>
              <a:rPr kumimoji="0" lang="es-ES_tradnl" sz="2400" b="1" i="0" u="none" strike="noStrike" cap="none" normalizeH="0" baseline="0" dirty="0" smtClean="0">
                <a:ln>
                  <a:noFill/>
                </a:ln>
                <a:solidFill>
                  <a:schemeClr val="tx1"/>
                </a:solidFill>
                <a:effectLst/>
                <a:latin typeface="Arial" charset="0"/>
              </a:rPr>
              <a:t>3</a:t>
            </a:r>
            <a:endParaRPr kumimoji="0" lang="es-ES" sz="2400" b="1"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3300113402"/>
      </p:ext>
    </p:extLst>
  </p:cSld>
  <p:clrMapOvr>
    <a:masterClrMapping/>
  </p:clrMapOvr>
  <p:transition>
    <p:cut/>
    <p:sndAc>
      <p:stSnd>
        <p:snd r:embed="rId3"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9. Requirements to participate</a:t>
            </a:r>
            <a:endParaRPr lang="fr-FR" sz="2800" dirty="0"/>
          </a:p>
        </p:txBody>
      </p:sp>
      <p:sp>
        <p:nvSpPr>
          <p:cNvPr id="7" name="Rectangle 3"/>
          <p:cNvSpPr>
            <a:spLocks noGrp="1" noChangeArrowheads="1"/>
          </p:cNvSpPr>
          <p:nvPr>
            <p:ph idx="1"/>
          </p:nvPr>
        </p:nvSpPr>
        <p:spPr>
          <a:xfrm>
            <a:off x="467544" y="1052736"/>
            <a:ext cx="8424936" cy="360040"/>
          </a:xfrm>
        </p:spPr>
        <p:txBody>
          <a:bodyPr/>
          <a:lstStyle/>
          <a:p>
            <a:pPr marL="285750" indent="-285750" algn="just">
              <a:buFont typeface="Arial" panose="020B0604020202020204" pitchFamily="34" charset="0"/>
              <a:buChar char="•"/>
            </a:pPr>
            <a:r>
              <a:rPr lang="en-US" sz="1800" dirty="0" smtClean="0"/>
              <a:t>Shipper </a:t>
            </a:r>
            <a:r>
              <a:rPr lang="en-US" sz="1800" dirty="0"/>
              <a:t>registration process is detailed in the figure below, further information will be provided by </a:t>
            </a:r>
            <a:r>
              <a:rPr lang="en-US" sz="1800" dirty="0" err="1" smtClean="0"/>
              <a:t>Prisma</a:t>
            </a:r>
            <a:r>
              <a:rPr lang="en-US" sz="1800" dirty="0" smtClean="0"/>
              <a:t> and TSOs.</a:t>
            </a:r>
            <a:endParaRPr lang="en-US" sz="1800" dirty="0"/>
          </a:p>
        </p:txBody>
      </p:sp>
      <p:pic>
        <p:nvPicPr>
          <p:cNvPr id="4" name="3 Imagen"/>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82510" y="1916832"/>
            <a:ext cx="6581606" cy="3672408"/>
          </a:xfrm>
          <a:prstGeom prst="rect">
            <a:avLst/>
          </a:prstGeom>
          <a:noFill/>
          <a:ln>
            <a:noFill/>
          </a:ln>
        </p:spPr>
      </p:pic>
    </p:spTree>
    <p:extLst>
      <p:ext uri="{BB962C8B-B14F-4D97-AF65-F5344CB8AC3E}">
        <p14:creationId xmlns:p14="http://schemas.microsoft.com/office/powerpoint/2010/main" val="3584251372"/>
      </p:ext>
    </p:extLst>
  </p:cSld>
  <p:clrMapOvr>
    <a:masterClrMapping/>
  </p:clrMapOvr>
  <p:transition>
    <p:cut/>
    <p:sndAc>
      <p:stSnd>
        <p:snd r:embed="rId3"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txBox="1">
            <a:spLocks noChangeArrowheads="1"/>
          </p:cNvSpPr>
          <p:nvPr/>
        </p:nvSpPr>
        <p:spPr bwMode="auto">
          <a:xfrm>
            <a:off x="556944" y="333375"/>
            <a:ext cx="775947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9. Requirements on the Spanish side</a:t>
            </a:r>
            <a:endParaRPr lang="fr-FR" sz="2800" dirty="0"/>
          </a:p>
        </p:txBody>
      </p:sp>
      <p:sp>
        <p:nvSpPr>
          <p:cNvPr id="7" name="Rectangle 3"/>
          <p:cNvSpPr>
            <a:spLocks noGrp="1" noChangeArrowheads="1"/>
          </p:cNvSpPr>
          <p:nvPr>
            <p:ph idx="1"/>
          </p:nvPr>
        </p:nvSpPr>
        <p:spPr>
          <a:xfrm>
            <a:off x="467544" y="781956"/>
            <a:ext cx="8424936" cy="360040"/>
          </a:xfrm>
        </p:spPr>
        <p:txBody>
          <a:bodyPr/>
          <a:lstStyle/>
          <a:p>
            <a:pPr marL="285750" indent="-285750" algn="just">
              <a:buFont typeface="Arial" panose="020B0604020202020204" pitchFamily="34" charset="0"/>
              <a:buChar char="•"/>
            </a:pPr>
            <a:r>
              <a:rPr lang="en-US" sz="1700" dirty="0"/>
              <a:t>In order to be able to participate in </a:t>
            </a:r>
            <a:r>
              <a:rPr lang="en-US" sz="1700" dirty="0" smtClean="0"/>
              <a:t>auctions </a:t>
            </a:r>
            <a:r>
              <a:rPr lang="en-US" sz="1700" dirty="0">
                <a:solidFill>
                  <a:schemeClr val="tx2"/>
                </a:solidFill>
              </a:rPr>
              <a:t>Shippers must be registered at licensed Shippers in the Spanish system</a:t>
            </a:r>
            <a:r>
              <a:rPr lang="en-US" sz="1700" dirty="0"/>
              <a:t>. The requirements and procedure to get the license are detailed by the </a:t>
            </a:r>
            <a:r>
              <a:rPr lang="en-US" sz="1700" dirty="0" smtClean="0"/>
              <a:t>MINETUR </a:t>
            </a:r>
            <a:r>
              <a:rPr lang="en-US" sz="1700" dirty="0"/>
              <a:t>at the following </a:t>
            </a:r>
            <a:r>
              <a:rPr lang="en-US" sz="1700" dirty="0" smtClean="0"/>
              <a:t>link:</a:t>
            </a:r>
          </a:p>
          <a:p>
            <a:pPr marL="0" indent="0" algn="just"/>
            <a:r>
              <a:rPr lang="en-US" sz="1700" dirty="0" smtClean="0">
                <a:hlinkClick r:id="rId4"/>
              </a:rPr>
              <a:t>http</a:t>
            </a:r>
            <a:r>
              <a:rPr lang="en-US" sz="1700" dirty="0">
                <a:hlinkClick r:id="rId4"/>
              </a:rPr>
              <a:t>://</a:t>
            </a:r>
            <a:r>
              <a:rPr lang="en-US" sz="1700" dirty="0" smtClean="0">
                <a:hlinkClick r:id="rId4"/>
              </a:rPr>
              <a:t>www.minetur.gob.es/energia/gas/Requisitos/Paginas/comercializador.aspx</a:t>
            </a:r>
            <a:endParaRPr lang="en-US" sz="1700" dirty="0" smtClean="0"/>
          </a:p>
          <a:p>
            <a:pPr marL="285750" indent="-285750" algn="just">
              <a:buFont typeface="Arial" panose="020B0604020202020204" pitchFamily="34" charset="0"/>
              <a:buChar char="•"/>
            </a:pPr>
            <a:r>
              <a:rPr lang="en-US" sz="1700" dirty="0" smtClean="0"/>
              <a:t>Then, </a:t>
            </a:r>
            <a:r>
              <a:rPr lang="en-US" sz="1700" dirty="0"/>
              <a:t>Shippers will have to sign the </a:t>
            </a:r>
            <a:r>
              <a:rPr lang="en-US" sz="1700" dirty="0">
                <a:solidFill>
                  <a:schemeClr val="tx2"/>
                </a:solidFill>
              </a:rPr>
              <a:t>Standard Contract </a:t>
            </a:r>
            <a:r>
              <a:rPr lang="en-US" sz="1700" dirty="0" smtClean="0">
                <a:solidFill>
                  <a:schemeClr val="tx2"/>
                </a:solidFill>
              </a:rPr>
              <a:t>with </a:t>
            </a:r>
            <a:r>
              <a:rPr lang="en-US" sz="1700" dirty="0" err="1">
                <a:solidFill>
                  <a:schemeClr val="tx2"/>
                </a:solidFill>
              </a:rPr>
              <a:t>Enagás</a:t>
            </a:r>
            <a:r>
              <a:rPr lang="en-US" sz="1700" dirty="0">
                <a:solidFill>
                  <a:schemeClr val="tx2"/>
                </a:solidFill>
              </a:rPr>
              <a:t> in advance </a:t>
            </a:r>
            <a:r>
              <a:rPr lang="en-US" sz="1700" dirty="0"/>
              <a:t>in order to participate </a:t>
            </a:r>
            <a:r>
              <a:rPr lang="en-US" sz="1700" dirty="0" smtClean="0"/>
              <a:t>to the </a:t>
            </a:r>
            <a:r>
              <a:rPr lang="en-US" sz="1700" dirty="0"/>
              <a:t>auctions. </a:t>
            </a:r>
            <a:endParaRPr lang="en-US" sz="1700" dirty="0" smtClean="0"/>
          </a:p>
          <a:p>
            <a:pPr marL="285750" indent="-285750" algn="just">
              <a:buFont typeface="Arial" panose="020B0604020202020204" pitchFamily="34" charset="0"/>
              <a:buChar char="•"/>
            </a:pPr>
            <a:r>
              <a:rPr lang="en-US" sz="1700" dirty="0" smtClean="0"/>
              <a:t>The </a:t>
            </a:r>
            <a:r>
              <a:rPr lang="en-US" sz="1700" dirty="0"/>
              <a:t>Standard Contract </a:t>
            </a:r>
            <a:r>
              <a:rPr lang="en-US" sz="1700" dirty="0">
                <a:solidFill>
                  <a:schemeClr val="tx2"/>
                </a:solidFill>
              </a:rPr>
              <a:t>will only be signed once during the registration process to conclude bookings and to participate in auctions </a:t>
            </a:r>
            <a:r>
              <a:rPr lang="en-US" sz="1700" dirty="0"/>
              <a:t>with </a:t>
            </a:r>
            <a:r>
              <a:rPr lang="en-US" sz="1700" dirty="0" err="1"/>
              <a:t>Enagás</a:t>
            </a:r>
            <a:r>
              <a:rPr lang="en-US" sz="1700" dirty="0"/>
              <a:t> at </a:t>
            </a:r>
            <a:r>
              <a:rPr lang="en-US" sz="1700" dirty="0" err="1"/>
              <a:t>Prisma</a:t>
            </a:r>
            <a:r>
              <a:rPr lang="en-US" sz="1700" dirty="0"/>
              <a:t> booking platform.</a:t>
            </a:r>
          </a:p>
          <a:p>
            <a:pPr marL="285750" indent="-285750" algn="just">
              <a:buFont typeface="Arial" panose="020B0604020202020204" pitchFamily="34" charset="0"/>
              <a:buChar char="•"/>
            </a:pPr>
            <a:r>
              <a:rPr lang="en-US" sz="1700" dirty="0"/>
              <a:t>Capacity allocated to a Shipper at </a:t>
            </a:r>
            <a:r>
              <a:rPr lang="en-US" sz="1700" dirty="0" err="1"/>
              <a:t>Prisma</a:t>
            </a:r>
            <a:r>
              <a:rPr lang="en-US" sz="1700" dirty="0"/>
              <a:t> booking platform will be automatically </a:t>
            </a:r>
            <a:r>
              <a:rPr lang="en-US" sz="1700" dirty="0" smtClean="0"/>
              <a:t>introduced </a:t>
            </a:r>
            <a:r>
              <a:rPr lang="en-US" sz="1700" dirty="0"/>
              <a:t>at the SL-ATR, thus this allocation will be binding for shippers and it will not be necessary to sign any additional document.</a:t>
            </a:r>
          </a:p>
          <a:p>
            <a:pPr marL="285750" indent="-285750" algn="just">
              <a:buFont typeface="Arial" panose="020B0604020202020204" pitchFamily="34" charset="0"/>
              <a:buChar char="•"/>
            </a:pPr>
            <a:r>
              <a:rPr lang="en-US" sz="1700" dirty="0"/>
              <a:t>Once the shipper has been informed of the allocation of capacities, it will be informed of the financial guarantees associated to the contracted capacity he has to put in place in </a:t>
            </a:r>
            <a:r>
              <a:rPr lang="en-US" sz="1700" dirty="0" smtClean="0"/>
              <a:t>favor </a:t>
            </a:r>
            <a:r>
              <a:rPr lang="en-US" sz="1700" dirty="0"/>
              <a:t>of </a:t>
            </a:r>
            <a:r>
              <a:rPr lang="en-US" sz="1700" dirty="0" err="1"/>
              <a:t>Enagás</a:t>
            </a:r>
            <a:r>
              <a:rPr lang="en-US" sz="1700" dirty="0"/>
              <a:t>. These financial guarantees are detailed in Royal Decree </a:t>
            </a:r>
            <a:r>
              <a:rPr lang="en-US" sz="1700" dirty="0" smtClean="0"/>
              <a:t>949/2001.</a:t>
            </a:r>
          </a:p>
          <a:p>
            <a:pPr marL="285750" indent="-285750" algn="just">
              <a:buFont typeface="Arial" panose="020B0604020202020204" pitchFamily="34" charset="0"/>
              <a:buChar char="•"/>
            </a:pPr>
            <a:r>
              <a:rPr lang="en-US" sz="1700" dirty="0" smtClean="0"/>
              <a:t>No financial guarantees to participate in the auctions will be required.</a:t>
            </a:r>
            <a:endParaRPr lang="en-US" sz="1700" dirty="0"/>
          </a:p>
        </p:txBody>
      </p:sp>
    </p:spTree>
    <p:extLst>
      <p:ext uri="{BB962C8B-B14F-4D97-AF65-F5344CB8AC3E}">
        <p14:creationId xmlns:p14="http://schemas.microsoft.com/office/powerpoint/2010/main" val="113047679"/>
      </p:ext>
    </p:extLst>
  </p:cSld>
  <p:clrMapOvr>
    <a:masterClrMapping/>
  </p:clrMapOvr>
  <p:transition>
    <p:cut/>
    <p:sndAc>
      <p:stSnd>
        <p:snd r:embed="rId3"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txBox="1">
            <a:spLocks noChangeArrowheads="1"/>
          </p:cNvSpPr>
          <p:nvPr/>
        </p:nvSpPr>
        <p:spPr bwMode="auto">
          <a:xfrm>
            <a:off x="556944" y="333375"/>
            <a:ext cx="775947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9. Requirements on the French side</a:t>
            </a:r>
            <a:endParaRPr lang="fr-FR" sz="2800" dirty="0"/>
          </a:p>
        </p:txBody>
      </p:sp>
      <p:sp>
        <p:nvSpPr>
          <p:cNvPr id="7" name="Rectangle 3"/>
          <p:cNvSpPr>
            <a:spLocks noGrp="1" noChangeArrowheads="1"/>
          </p:cNvSpPr>
          <p:nvPr>
            <p:ph idx="1"/>
          </p:nvPr>
        </p:nvSpPr>
        <p:spPr>
          <a:xfrm>
            <a:off x="467544" y="793831"/>
            <a:ext cx="8424936" cy="5311340"/>
          </a:xfrm>
        </p:spPr>
        <p:txBody>
          <a:bodyPr/>
          <a:lstStyle/>
          <a:p>
            <a:pPr marL="285750" indent="-285750" algn="just">
              <a:buFont typeface="Arial" panose="020B0604020202020204" pitchFamily="34" charset="0"/>
              <a:buChar char="•"/>
            </a:pPr>
            <a:r>
              <a:rPr lang="en-US" sz="1700" dirty="0" smtClean="0"/>
              <a:t>In order to be able to participate in auctions </a:t>
            </a:r>
            <a:r>
              <a:rPr lang="en-US" sz="1700" b="1" dirty="0" smtClean="0">
                <a:solidFill>
                  <a:schemeClr val="tx2"/>
                </a:solidFill>
              </a:rPr>
              <a:t>Shippers must be registered at licensed Shippers in the French system</a:t>
            </a:r>
            <a:r>
              <a:rPr lang="en-US" sz="1700" dirty="0" smtClean="0"/>
              <a:t>. The requirements and procedure to get the license are detailed by the DGEC at the following link:</a:t>
            </a:r>
          </a:p>
          <a:p>
            <a:pPr marL="285750" indent="-285750" algn="just"/>
            <a:r>
              <a:rPr lang="en-US" sz="1700" dirty="0" smtClean="0">
                <a:hlinkClick r:id="rId4"/>
              </a:rPr>
              <a:t>http://www.developpement-durable.gouv.fr/Liste-des-fournisseurs-autorises.html</a:t>
            </a:r>
            <a:endParaRPr lang="en-US" sz="1700" dirty="0" smtClean="0"/>
          </a:p>
          <a:p>
            <a:pPr marL="285750" indent="-285750" algn="just">
              <a:buFont typeface="Arial" pitchFamily="34" charset="0"/>
              <a:buChar char="•"/>
            </a:pPr>
            <a:endParaRPr lang="en-US" sz="1700" dirty="0" smtClean="0"/>
          </a:p>
          <a:p>
            <a:pPr marL="285750" indent="-285750" algn="just">
              <a:buFont typeface="Arial" pitchFamily="34" charset="0"/>
              <a:buChar char="•"/>
            </a:pPr>
            <a:r>
              <a:rPr lang="en-US" sz="1700" dirty="0" smtClean="0"/>
              <a:t>Then, Shippers will have to sign the </a:t>
            </a:r>
            <a:r>
              <a:rPr lang="en-US" sz="1700" b="1" dirty="0" smtClean="0">
                <a:solidFill>
                  <a:schemeClr val="tx2"/>
                </a:solidFill>
              </a:rPr>
              <a:t>Transport Contract with TIGF in advance </a:t>
            </a:r>
            <a:r>
              <a:rPr lang="en-US" sz="1700" dirty="0" smtClean="0"/>
              <a:t>in order to participate to the auctions. </a:t>
            </a:r>
          </a:p>
          <a:p>
            <a:pPr marL="285750" indent="-285750" algn="just">
              <a:buFont typeface="Arial" pitchFamily="34" charset="0"/>
              <a:buChar char="•"/>
            </a:pPr>
            <a:r>
              <a:rPr lang="en-US" sz="1700" dirty="0" smtClean="0"/>
              <a:t>Capacity allocated to a Shipper at </a:t>
            </a:r>
            <a:r>
              <a:rPr lang="en-US" sz="1700" dirty="0" err="1" smtClean="0"/>
              <a:t>Prisma</a:t>
            </a:r>
            <a:r>
              <a:rPr lang="en-US" sz="1700" dirty="0" smtClean="0"/>
              <a:t> booking platform will be </a:t>
            </a:r>
            <a:r>
              <a:rPr lang="en-US" sz="1700" b="1" dirty="0" smtClean="0"/>
              <a:t>automatically introduced in the Transport Contract </a:t>
            </a:r>
            <a:r>
              <a:rPr lang="en-US" sz="1700" dirty="0" smtClean="0"/>
              <a:t>(Bordereau de </a:t>
            </a:r>
            <a:r>
              <a:rPr lang="en-US" sz="1700" dirty="0" err="1" smtClean="0"/>
              <a:t>Capacités</a:t>
            </a:r>
            <a:r>
              <a:rPr lang="en-US" sz="1700" dirty="0" smtClean="0"/>
              <a:t>), thus this allocation will be binding for shippers and it will not be necessary to sign any additional document.</a:t>
            </a:r>
          </a:p>
          <a:p>
            <a:pPr marL="285750" indent="-285750" algn="just">
              <a:buFont typeface="Arial" pitchFamily="34" charset="0"/>
              <a:buChar char="•"/>
            </a:pPr>
            <a:r>
              <a:rPr lang="en-US" sz="1700" dirty="0" smtClean="0"/>
              <a:t>Once the shipper has been informed of the allocation of capacities, it will be informed of the </a:t>
            </a:r>
            <a:r>
              <a:rPr lang="en-US" sz="1700" b="1" dirty="0" smtClean="0"/>
              <a:t>financial guarantees associated to the contracted capacity </a:t>
            </a:r>
            <a:r>
              <a:rPr lang="en-US" sz="1700" dirty="0" smtClean="0"/>
              <a:t>he has to put in place in favor of TIGF. These financial guarantees are detailed in </a:t>
            </a:r>
            <a:r>
              <a:rPr lang="fr-FR" sz="1700" dirty="0" smtClean="0"/>
              <a:t>Article 8 </a:t>
            </a:r>
            <a:r>
              <a:rPr lang="fr-FR" sz="1700" dirty="0" err="1" smtClean="0"/>
              <a:t>Guarantee</a:t>
            </a:r>
            <a:r>
              <a:rPr lang="fr-FR" sz="1700" dirty="0" smtClean="0"/>
              <a:t> of Transport </a:t>
            </a:r>
            <a:r>
              <a:rPr lang="fr-FR" sz="1700" dirty="0" err="1" smtClean="0"/>
              <a:t>Contract</a:t>
            </a:r>
            <a:r>
              <a:rPr lang="fr-FR" sz="1700" dirty="0" smtClean="0"/>
              <a:t> General </a:t>
            </a:r>
            <a:r>
              <a:rPr lang="fr-FR" sz="1700" dirty="0" err="1" smtClean="0"/>
              <a:t>Terms</a:t>
            </a:r>
            <a:r>
              <a:rPr lang="fr-FR" sz="1700" dirty="0" smtClean="0"/>
              <a:t> </a:t>
            </a:r>
            <a:r>
              <a:rPr lang="fr-FR" sz="1700" dirty="0" err="1" smtClean="0"/>
              <a:t>available</a:t>
            </a:r>
            <a:r>
              <a:rPr lang="fr-FR" sz="1700" dirty="0" smtClean="0"/>
              <a:t> on TIGF web site</a:t>
            </a:r>
            <a:r>
              <a:rPr lang="en-US" sz="1700" dirty="0" smtClean="0"/>
              <a:t>.</a:t>
            </a:r>
          </a:p>
          <a:p>
            <a:pPr marL="285750" indent="-285750" algn="just">
              <a:buFont typeface="Arial" pitchFamily="34" charset="0"/>
              <a:buChar char="•"/>
            </a:pPr>
            <a:r>
              <a:rPr lang="en-US" sz="1700" b="1" dirty="0" smtClean="0"/>
              <a:t>No financial guarantees </a:t>
            </a:r>
            <a:r>
              <a:rPr lang="en-US" sz="1700" dirty="0" smtClean="0"/>
              <a:t>to participate in the auctions will be required.</a:t>
            </a:r>
          </a:p>
          <a:p>
            <a:pPr marL="285750" indent="-285750" algn="just">
              <a:buFont typeface="Arial" pitchFamily="34" charset="0"/>
              <a:buChar char="•"/>
            </a:pPr>
            <a:endParaRPr lang="en-US" sz="1700" dirty="0" smtClean="0"/>
          </a:p>
          <a:p>
            <a:pPr marL="285750" indent="-285750" algn="just">
              <a:buFont typeface="Arial" pitchFamily="34" charset="0"/>
              <a:buChar char="•"/>
            </a:pPr>
            <a:endParaRPr lang="en-US" sz="1700" dirty="0" smtClean="0"/>
          </a:p>
          <a:p>
            <a:pPr marL="285750" indent="-285750" algn="just">
              <a:buFont typeface="Arial" pitchFamily="34" charset="0"/>
              <a:buChar char="•"/>
            </a:pPr>
            <a:endParaRPr lang="en-US" sz="1700" dirty="0" smtClean="0"/>
          </a:p>
          <a:p>
            <a:pPr marL="285750" indent="-285750" algn="just"/>
            <a:endParaRPr lang="en-US" sz="1700" dirty="0" smtClean="0"/>
          </a:p>
          <a:p>
            <a:pPr marL="285750" indent="-285750" algn="just">
              <a:buFont typeface="Arial" panose="020B0604020202020204" pitchFamily="34" charset="0"/>
              <a:buChar char="•"/>
            </a:pPr>
            <a:endParaRPr lang="en-US" sz="1700" dirty="0" smtClean="0"/>
          </a:p>
        </p:txBody>
      </p:sp>
    </p:spTree>
    <p:extLst>
      <p:ext uri="{BB962C8B-B14F-4D97-AF65-F5344CB8AC3E}">
        <p14:creationId xmlns:p14="http://schemas.microsoft.com/office/powerpoint/2010/main" val="2721709470"/>
      </p:ext>
    </p:extLst>
  </p:cSld>
  <p:clrMapOvr>
    <a:masterClrMapping/>
  </p:clrMapOvr>
  <p:transition>
    <p:cut/>
    <p:sndAc>
      <p:stSnd>
        <p:snd r:embed="rId3"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txBox="1">
            <a:spLocks noChangeArrowheads="1"/>
          </p:cNvSpPr>
          <p:nvPr/>
        </p:nvSpPr>
        <p:spPr bwMode="auto">
          <a:xfrm>
            <a:off x="556944" y="333375"/>
            <a:ext cx="775947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10. 2014 Calendar</a:t>
            </a:r>
            <a:endParaRPr lang="fr-FR" sz="2800" dirty="0"/>
          </a:p>
        </p:txBody>
      </p:sp>
      <p:pic>
        <p:nvPicPr>
          <p:cNvPr id="6" name="5 Imagen"/>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980" y="2312035"/>
            <a:ext cx="5400040" cy="2233930"/>
          </a:xfrm>
          <a:prstGeom prst="rect">
            <a:avLst/>
          </a:prstGeom>
          <a:noFill/>
          <a:ln>
            <a:noFill/>
          </a:ln>
        </p:spPr>
      </p:pic>
    </p:spTree>
    <p:extLst>
      <p:ext uri="{BB962C8B-B14F-4D97-AF65-F5344CB8AC3E}">
        <p14:creationId xmlns:p14="http://schemas.microsoft.com/office/powerpoint/2010/main" val="2745941991"/>
      </p:ext>
    </p:extLst>
  </p:cSld>
  <p:clrMapOvr>
    <a:masterClrMapping/>
  </p:clrMapOvr>
  <p:transition>
    <p:cut/>
    <p:sndAc>
      <p:stSnd>
        <p:snd r:embed="rId3"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p:txBody>
          <a:bodyPr/>
          <a:lstStyle/>
          <a:p>
            <a:r>
              <a:rPr lang="de-DE" smtClean="0"/>
              <a:t/>
            </a:r>
            <a:br>
              <a:rPr lang="de-DE" smtClean="0"/>
            </a:br>
            <a:endParaRPr lang="de-DE" smtClean="0"/>
          </a:p>
        </p:txBody>
      </p:sp>
      <p:sp>
        <p:nvSpPr>
          <p:cNvPr id="3075" name="Rectangle 5"/>
          <p:cNvSpPr>
            <a:spLocks noGrp="1" noChangeArrowheads="1"/>
          </p:cNvSpPr>
          <p:nvPr>
            <p:ph type="subTitle" sz="quarter" idx="1"/>
          </p:nvPr>
        </p:nvSpPr>
        <p:spPr>
          <a:xfrm>
            <a:off x="838200" y="5410200"/>
            <a:ext cx="7405688" cy="733425"/>
          </a:xfrm>
        </p:spPr>
        <p:txBody>
          <a:bodyPr/>
          <a:lstStyle/>
          <a:p>
            <a:pPr algn="ctr"/>
            <a:r>
              <a:rPr lang="en-US" sz="2000" dirty="0" smtClean="0"/>
              <a:t>15 November 2013</a:t>
            </a:r>
          </a:p>
          <a:p>
            <a:pPr algn="ctr"/>
            <a:r>
              <a:rPr lang="en-US" sz="2000" dirty="0" smtClean="0"/>
              <a:t>20</a:t>
            </a:r>
            <a:r>
              <a:rPr lang="en-US" sz="2000" baseline="30000" dirty="0" smtClean="0"/>
              <a:t>th</a:t>
            </a:r>
            <a:r>
              <a:rPr lang="en-US" sz="2000" dirty="0" smtClean="0"/>
              <a:t> SG meeting</a:t>
            </a:r>
          </a:p>
        </p:txBody>
      </p:sp>
      <p:sp>
        <p:nvSpPr>
          <p:cNvPr id="3076" name="Text Box 3"/>
          <p:cNvSpPr txBox="1">
            <a:spLocks noChangeArrowheads="1"/>
          </p:cNvSpPr>
          <p:nvPr/>
        </p:nvSpPr>
        <p:spPr bwMode="blackWhite">
          <a:xfrm>
            <a:off x="762000" y="4724400"/>
            <a:ext cx="7620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type="none" w="med" len="lg"/>
              </a14:hiddenLine>
            </a:ext>
          </a:extLst>
        </p:spPr>
        <p:txBody>
          <a:bodyPr lIns="0" tIns="0" rIns="0" bIns="0">
            <a:spAutoFit/>
          </a:bodyPr>
          <a:lstStyle>
            <a:lvl1pPr eaLnBrk="0" hangingPunct="0">
              <a:defRPr sz="2400" b="1">
                <a:solidFill>
                  <a:schemeClr val="bg1"/>
                </a:solidFill>
                <a:latin typeface="Arial" charset="0"/>
                <a:cs typeface="Arial" charset="0"/>
              </a:defRPr>
            </a:lvl1pPr>
            <a:lvl2pPr marL="742950" indent="-285750" eaLnBrk="0" hangingPunct="0">
              <a:defRPr sz="2400" b="1">
                <a:solidFill>
                  <a:schemeClr val="bg1"/>
                </a:solidFill>
                <a:latin typeface="Arial" charset="0"/>
                <a:cs typeface="Arial" charset="0"/>
              </a:defRPr>
            </a:lvl2pPr>
            <a:lvl3pPr marL="1143000" indent="-228600" eaLnBrk="0" hangingPunct="0">
              <a:defRPr sz="2400" b="1">
                <a:solidFill>
                  <a:schemeClr val="bg1"/>
                </a:solidFill>
                <a:latin typeface="Arial" charset="0"/>
                <a:cs typeface="Arial" charset="0"/>
              </a:defRPr>
            </a:lvl3pPr>
            <a:lvl4pPr marL="1600200" indent="-228600" eaLnBrk="0" hangingPunct="0">
              <a:defRPr sz="2400" b="1">
                <a:solidFill>
                  <a:schemeClr val="bg1"/>
                </a:solidFill>
                <a:latin typeface="Arial" charset="0"/>
                <a:cs typeface="Arial" charset="0"/>
              </a:defRPr>
            </a:lvl4pPr>
            <a:lvl5pPr marL="2057400" indent="-228600" eaLnBrk="0" hangingPunct="0">
              <a:defRPr sz="2400" b="1">
                <a:solidFill>
                  <a:schemeClr val="bg1"/>
                </a:solidFill>
                <a:latin typeface="Arial" charset="0"/>
                <a:cs typeface="Arial" charset="0"/>
              </a:defRPr>
            </a:lvl5pPr>
            <a:lvl6pPr marL="2514600" indent="-228600" eaLnBrk="0" fontAlgn="base" hangingPunct="0">
              <a:spcBef>
                <a:spcPct val="0"/>
              </a:spcBef>
              <a:spcAft>
                <a:spcPct val="0"/>
              </a:spcAft>
              <a:defRPr sz="2400" b="1">
                <a:solidFill>
                  <a:schemeClr val="bg1"/>
                </a:solidFill>
                <a:latin typeface="Arial" charset="0"/>
                <a:cs typeface="Arial" charset="0"/>
              </a:defRPr>
            </a:lvl6pPr>
            <a:lvl7pPr marL="2971800" indent="-228600" eaLnBrk="0" fontAlgn="base" hangingPunct="0">
              <a:spcBef>
                <a:spcPct val="0"/>
              </a:spcBef>
              <a:spcAft>
                <a:spcPct val="0"/>
              </a:spcAft>
              <a:defRPr sz="2400" b="1">
                <a:solidFill>
                  <a:schemeClr val="bg1"/>
                </a:solidFill>
                <a:latin typeface="Arial" charset="0"/>
                <a:cs typeface="Arial" charset="0"/>
              </a:defRPr>
            </a:lvl7pPr>
            <a:lvl8pPr marL="3429000" indent="-228600" eaLnBrk="0" fontAlgn="base" hangingPunct="0">
              <a:spcBef>
                <a:spcPct val="0"/>
              </a:spcBef>
              <a:spcAft>
                <a:spcPct val="0"/>
              </a:spcAft>
              <a:defRPr sz="2400" b="1">
                <a:solidFill>
                  <a:schemeClr val="bg1"/>
                </a:solidFill>
                <a:latin typeface="Arial" charset="0"/>
                <a:cs typeface="Arial" charset="0"/>
              </a:defRPr>
            </a:lvl8pPr>
            <a:lvl9pPr marL="3886200" indent="-228600" eaLnBrk="0" fontAlgn="base" hangingPunct="0">
              <a:spcBef>
                <a:spcPct val="0"/>
              </a:spcBef>
              <a:spcAft>
                <a:spcPct val="0"/>
              </a:spcAft>
              <a:defRPr sz="2400" b="1">
                <a:solidFill>
                  <a:schemeClr val="bg1"/>
                </a:solidFill>
                <a:latin typeface="Arial" charset="0"/>
                <a:cs typeface="Arial" charset="0"/>
              </a:defRPr>
            </a:lvl9pPr>
          </a:lstStyle>
          <a:p>
            <a:pPr algn="ctr">
              <a:spcBef>
                <a:spcPct val="50000"/>
              </a:spcBef>
            </a:pPr>
            <a:endParaRPr lang="en-US">
              <a:solidFill>
                <a:srgbClr val="000000"/>
              </a:solidFill>
              <a:latin typeface="Times New Roman" pitchFamily="18" charset="0"/>
            </a:endParaRPr>
          </a:p>
        </p:txBody>
      </p:sp>
      <p:sp>
        <p:nvSpPr>
          <p:cNvPr id="3077" name="Rectangle 6"/>
          <p:cNvSpPr>
            <a:spLocks noChangeArrowheads="1"/>
          </p:cNvSpPr>
          <p:nvPr/>
        </p:nvSpPr>
        <p:spPr bwMode="auto">
          <a:xfrm>
            <a:off x="958850" y="3200400"/>
            <a:ext cx="72009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571500" eaLnBrk="0" hangingPunct="0">
              <a:lnSpc>
                <a:spcPct val="120000"/>
              </a:lnSpc>
            </a:pPr>
            <a:r>
              <a:rPr lang="en-GB" sz="3000" dirty="0" smtClean="0"/>
              <a:t>Thank</a:t>
            </a:r>
            <a:r>
              <a:rPr lang="es-ES_tradnl" sz="3000" dirty="0" smtClean="0"/>
              <a:t> </a:t>
            </a:r>
            <a:r>
              <a:rPr lang="en-GB" sz="3000" dirty="0" smtClean="0"/>
              <a:t>you</a:t>
            </a:r>
            <a:r>
              <a:rPr lang="es-ES_tradnl" sz="3000" dirty="0" smtClean="0"/>
              <a:t> </a:t>
            </a:r>
            <a:r>
              <a:rPr lang="en-GB" sz="3000" dirty="0" smtClean="0"/>
              <a:t>for</a:t>
            </a:r>
            <a:r>
              <a:rPr lang="es-ES_tradnl" sz="3000" dirty="0" smtClean="0"/>
              <a:t> </a:t>
            </a:r>
            <a:r>
              <a:rPr lang="en-GB" sz="3000" dirty="0" smtClean="0"/>
              <a:t>your</a:t>
            </a:r>
            <a:r>
              <a:rPr lang="es-ES_tradnl" sz="3000" dirty="0" smtClean="0"/>
              <a:t> </a:t>
            </a:r>
            <a:r>
              <a:rPr lang="en-GB" sz="3000" dirty="0" smtClean="0"/>
              <a:t>attention</a:t>
            </a:r>
            <a:endParaRPr lang="en-GB" dirty="0" smtClean="0">
              <a:solidFill>
                <a:schemeClr val="tx2"/>
              </a:solidFill>
            </a:endParaRPr>
          </a:p>
          <a:p>
            <a:pPr algn="ctr" defTabSz="571500" eaLnBrk="0" hangingPunct="0">
              <a:lnSpc>
                <a:spcPct val="120000"/>
              </a:lnSpc>
            </a:pPr>
            <a:endParaRPr lang="en-GB" sz="3000" dirty="0"/>
          </a:p>
        </p:txBody>
      </p:sp>
      <p:pic>
        <p:nvPicPr>
          <p:cNvPr id="22529" name="Picture 1"/>
          <p:cNvPicPr>
            <a:picLocks noChangeAspect="1" noChangeArrowheads="1"/>
          </p:cNvPicPr>
          <p:nvPr/>
        </p:nvPicPr>
        <p:blipFill>
          <a:blip r:embed="rId3" cstate="print"/>
          <a:srcRect/>
          <a:stretch>
            <a:fillRect/>
          </a:stretch>
        </p:blipFill>
        <p:spPr bwMode="auto">
          <a:xfrm>
            <a:off x="7092280" y="1628800"/>
            <a:ext cx="1260351" cy="455352"/>
          </a:xfrm>
          <a:prstGeom prst="rect">
            <a:avLst/>
          </a:prstGeom>
          <a:noFill/>
          <a:ln w="9525">
            <a:noFill/>
            <a:miter lim="800000"/>
            <a:headEnd/>
            <a:tailEnd/>
          </a:ln>
        </p:spPr>
      </p:pic>
    </p:spTree>
    <p:extLst>
      <p:ext uri="{BB962C8B-B14F-4D97-AF65-F5344CB8AC3E}">
        <p14:creationId xmlns:p14="http://schemas.microsoft.com/office/powerpoint/2010/main" val="126901474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1. VIP</a:t>
            </a:r>
            <a:endParaRPr lang="fr-FR" sz="2800" dirty="0"/>
          </a:p>
        </p:txBody>
      </p:sp>
      <p:sp>
        <p:nvSpPr>
          <p:cNvPr id="7" name="Rectangle 3"/>
          <p:cNvSpPr>
            <a:spLocks noGrp="1" noChangeArrowheads="1"/>
          </p:cNvSpPr>
          <p:nvPr>
            <p:ph idx="1"/>
          </p:nvPr>
        </p:nvSpPr>
        <p:spPr>
          <a:xfrm>
            <a:off x="467544" y="931598"/>
            <a:ext cx="4536505" cy="360040"/>
          </a:xfrm>
        </p:spPr>
        <p:txBody>
          <a:bodyPr/>
          <a:lstStyle/>
          <a:p>
            <a:pPr marL="285750" indent="-285750" algn="just">
              <a:buFont typeface="Arial" panose="020B0604020202020204" pitchFamily="34" charset="0"/>
              <a:buChar char="•"/>
            </a:pPr>
            <a:r>
              <a:rPr lang="en-US" sz="1800" dirty="0">
                <a:solidFill>
                  <a:schemeClr val="tx2"/>
                </a:solidFill>
              </a:rPr>
              <a:t>Available capacity at the two existing physical IPs between Spain and France, </a:t>
            </a:r>
            <a:r>
              <a:rPr lang="en-US" sz="1800" dirty="0" err="1">
                <a:solidFill>
                  <a:schemeClr val="tx2"/>
                </a:solidFill>
              </a:rPr>
              <a:t>Irún-Biriatou</a:t>
            </a:r>
            <a:r>
              <a:rPr lang="en-US" sz="1800" dirty="0">
                <a:solidFill>
                  <a:schemeClr val="tx2"/>
                </a:solidFill>
              </a:rPr>
              <a:t> and </a:t>
            </a:r>
            <a:r>
              <a:rPr lang="en-US" sz="1800" dirty="0" err="1">
                <a:solidFill>
                  <a:schemeClr val="tx2"/>
                </a:solidFill>
              </a:rPr>
              <a:t>Larrau</a:t>
            </a:r>
            <a:r>
              <a:rPr lang="en-US" sz="1800" dirty="0">
                <a:solidFill>
                  <a:schemeClr val="tx2"/>
                </a:solidFill>
              </a:rPr>
              <a:t>, will be offered at a single VIP</a:t>
            </a:r>
            <a:r>
              <a:rPr lang="en-US" sz="1800" dirty="0"/>
              <a:t>. This will imply that as from October 2014 for commercial and operational purposes the physical IPs will no longer </a:t>
            </a:r>
            <a:r>
              <a:rPr lang="en-US" sz="1800" dirty="0" smtClean="0"/>
              <a:t>exist.</a:t>
            </a:r>
            <a:endParaRPr lang="en-US" sz="1800" dirty="0"/>
          </a:p>
          <a:p>
            <a:pPr marL="285750" indent="-285750" algn="just">
              <a:buFont typeface="Arial" panose="020B0604020202020204" pitchFamily="34" charset="0"/>
              <a:buChar char="•"/>
            </a:pPr>
            <a:r>
              <a:rPr lang="en-US" sz="1800" dirty="0" smtClean="0"/>
              <a:t>For </a:t>
            </a:r>
            <a:r>
              <a:rPr lang="en-US" sz="1800" dirty="0"/>
              <a:t>the calculation of capacities at the VIP between France and Spain, existing technical capacity at the two existing physical IPs between Spain and France </a:t>
            </a:r>
            <a:r>
              <a:rPr lang="en-US" sz="1800" dirty="0" smtClean="0"/>
              <a:t>have </a:t>
            </a:r>
            <a:r>
              <a:rPr lang="en-US" sz="1800" dirty="0"/>
              <a:t>been aggregated. </a:t>
            </a:r>
            <a:endParaRPr lang="en-US" sz="1800" dirty="0" smtClean="0"/>
          </a:p>
          <a:p>
            <a:pPr marL="285750" indent="-285750" algn="just">
              <a:buFont typeface="Arial" panose="020B0604020202020204" pitchFamily="34" charset="0"/>
              <a:buChar char="•"/>
            </a:pPr>
            <a:r>
              <a:rPr lang="en-GB" sz="1800" dirty="0" smtClean="0"/>
              <a:t>From </a:t>
            </a:r>
            <a:r>
              <a:rPr lang="en-GB" sz="1800" dirty="0"/>
              <a:t>1 October 2014 </a:t>
            </a:r>
            <a:r>
              <a:rPr lang="en-GB" sz="1800" dirty="0">
                <a:solidFill>
                  <a:schemeClr val="tx2"/>
                </a:solidFill>
              </a:rPr>
              <a:t>all existing contracts </a:t>
            </a:r>
            <a:r>
              <a:rPr lang="en-GB" sz="1800" dirty="0"/>
              <a:t>at the physical interconnection points, </a:t>
            </a:r>
            <a:r>
              <a:rPr lang="en-GB" sz="1800" dirty="0" err="1"/>
              <a:t>Larrau</a:t>
            </a:r>
            <a:r>
              <a:rPr lang="en-GB" sz="1800" dirty="0"/>
              <a:t> and </a:t>
            </a:r>
            <a:r>
              <a:rPr lang="en-GB" sz="1800" dirty="0" err="1"/>
              <a:t>Biriatou</a:t>
            </a:r>
            <a:r>
              <a:rPr lang="en-GB" sz="1800" dirty="0"/>
              <a:t>, will be </a:t>
            </a:r>
            <a:r>
              <a:rPr lang="en-GB" sz="1800" dirty="0">
                <a:solidFill>
                  <a:schemeClr val="tx2"/>
                </a:solidFill>
              </a:rPr>
              <a:t>transferred into the </a:t>
            </a:r>
            <a:r>
              <a:rPr lang="en-GB" sz="1800" dirty="0" smtClean="0">
                <a:solidFill>
                  <a:schemeClr val="tx2"/>
                </a:solidFill>
              </a:rPr>
              <a:t>VIP </a:t>
            </a:r>
            <a:r>
              <a:rPr lang="en-GB" sz="1800" dirty="0" smtClean="0"/>
              <a:t>between </a:t>
            </a:r>
            <a:r>
              <a:rPr lang="en-GB" sz="1800" dirty="0"/>
              <a:t>France and Spain.</a:t>
            </a:r>
            <a:endParaRPr lang="es-ES" sz="1800" dirty="0"/>
          </a:p>
          <a:p>
            <a:pPr marL="190500" lvl="1" indent="0" algn="just">
              <a:spcBef>
                <a:spcPts val="300"/>
              </a:spcBef>
              <a:spcAft>
                <a:spcPts val="600"/>
              </a:spcAft>
              <a:buSzPct val="100000"/>
              <a:buNone/>
              <a:defRPr/>
            </a:pPr>
            <a:endParaRPr lang="es-ES_tradnl" sz="1400" dirty="0" smtClean="0"/>
          </a:p>
        </p:txBody>
      </p:sp>
      <p:pic>
        <p:nvPicPr>
          <p:cNvPr id="614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20072" y="1503376"/>
            <a:ext cx="3712791" cy="3521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Elipse"/>
          <p:cNvSpPr/>
          <p:nvPr/>
        </p:nvSpPr>
        <p:spPr bwMode="auto">
          <a:xfrm>
            <a:off x="7076467" y="3212976"/>
            <a:ext cx="375853" cy="288032"/>
          </a:xfrm>
          <a:prstGeom prst="ellipse">
            <a:avLst/>
          </a:prstGeom>
          <a:solidFill>
            <a:schemeClr val="bg1"/>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pPr>
            <a:r>
              <a:rPr kumimoji="0" lang="es-ES_tradnl" sz="1200" b="1" i="0" u="none" strike="noStrike" cap="none" normalizeH="0" baseline="0" dirty="0" smtClean="0">
                <a:ln>
                  <a:noFill/>
                </a:ln>
                <a:solidFill>
                  <a:schemeClr val="tx1"/>
                </a:solidFill>
                <a:effectLst/>
                <a:latin typeface="Arial" charset="0"/>
              </a:rPr>
              <a:t>VIP</a:t>
            </a:r>
            <a:endParaRPr kumimoji="0" lang="es-ES" sz="1200" b="1"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2216844380"/>
      </p:ext>
    </p:extLst>
  </p:cSld>
  <p:clrMapOvr>
    <a:masterClrMapping/>
  </p:clrMapOvr>
  <p:transition>
    <p:cut/>
    <p:sndAc>
      <p:stSnd>
        <p:snd r:embed="rId3"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2. Bundled capacity</a:t>
            </a:r>
            <a:endParaRPr lang="fr-FR" sz="2800" dirty="0"/>
          </a:p>
        </p:txBody>
      </p:sp>
      <p:sp>
        <p:nvSpPr>
          <p:cNvPr id="7" name="Rectangle 3"/>
          <p:cNvSpPr>
            <a:spLocks noGrp="1" noChangeArrowheads="1"/>
          </p:cNvSpPr>
          <p:nvPr>
            <p:ph idx="1"/>
          </p:nvPr>
        </p:nvSpPr>
        <p:spPr>
          <a:xfrm>
            <a:off x="467544" y="859590"/>
            <a:ext cx="8424936" cy="360040"/>
          </a:xfrm>
        </p:spPr>
        <p:txBody>
          <a:bodyPr/>
          <a:lstStyle/>
          <a:p>
            <a:pPr marL="285750" indent="-285750" algn="just">
              <a:buFont typeface="Arial" panose="020B0604020202020204" pitchFamily="34" charset="0"/>
              <a:buChar char="•"/>
            </a:pPr>
            <a:r>
              <a:rPr lang="en-US" sz="1800" dirty="0" err="1"/>
              <a:t>Enagás</a:t>
            </a:r>
            <a:r>
              <a:rPr lang="en-US" sz="1800" dirty="0"/>
              <a:t> and TIGF will jointly offer the </a:t>
            </a:r>
            <a:r>
              <a:rPr lang="en-US" sz="1800" dirty="0">
                <a:solidFill>
                  <a:schemeClr val="tx2"/>
                </a:solidFill>
              </a:rPr>
              <a:t>maximum possible amount of bundled </a:t>
            </a:r>
            <a:r>
              <a:rPr lang="en-US" sz="1800" dirty="0"/>
              <a:t>capacity between Spain and France in both flow directions. </a:t>
            </a:r>
            <a:endParaRPr lang="en-US" sz="1800" dirty="0" smtClean="0"/>
          </a:p>
          <a:p>
            <a:pPr marL="285750" indent="-285750" algn="just">
              <a:buFont typeface="Arial" panose="020B0604020202020204" pitchFamily="34" charset="0"/>
              <a:buChar char="•"/>
            </a:pPr>
            <a:r>
              <a:rPr lang="en-US" sz="1800" dirty="0" smtClean="0"/>
              <a:t>According </a:t>
            </a:r>
            <a:r>
              <a:rPr lang="en-US" sz="1800" dirty="0"/>
              <a:t>to the CAM NC bundled capacity means a standard capacity product offered on a firm basis which </a:t>
            </a:r>
            <a:r>
              <a:rPr lang="en-US" sz="1800" dirty="0" smtClean="0"/>
              <a:t>consists </a:t>
            </a:r>
            <a:r>
              <a:rPr lang="en-US" sz="1800" dirty="0"/>
              <a:t>of corresponding entry and exit capacity at both sides of every interconnection point. This implies:</a:t>
            </a:r>
          </a:p>
          <a:p>
            <a:pPr marL="476250" lvl="1" indent="-285750" algn="just">
              <a:buFont typeface="Arial" panose="020B0604020202020204" pitchFamily="34" charset="0"/>
              <a:buChar char="•"/>
            </a:pPr>
            <a:r>
              <a:rPr lang="en-US" sz="1600" dirty="0" smtClean="0"/>
              <a:t>Each </a:t>
            </a:r>
            <a:r>
              <a:rPr lang="en-US" sz="1600" dirty="0"/>
              <a:t>standard product offered includes the </a:t>
            </a:r>
            <a:r>
              <a:rPr lang="en-US" sz="1600" dirty="0">
                <a:solidFill>
                  <a:schemeClr val="tx2"/>
                </a:solidFill>
              </a:rPr>
              <a:t>same amount of capacity</a:t>
            </a:r>
            <a:r>
              <a:rPr lang="en-US" sz="1600" dirty="0"/>
              <a:t>.</a:t>
            </a:r>
          </a:p>
          <a:p>
            <a:pPr marL="476250" lvl="1" indent="-285750" algn="just">
              <a:buFont typeface="Arial" panose="020B0604020202020204" pitchFamily="34" charset="0"/>
              <a:buChar char="•"/>
            </a:pPr>
            <a:r>
              <a:rPr lang="en-US" sz="1600" dirty="0" smtClean="0"/>
              <a:t>Capacities </a:t>
            </a:r>
            <a:r>
              <a:rPr lang="en-US" sz="1600" dirty="0"/>
              <a:t>will be </a:t>
            </a:r>
            <a:r>
              <a:rPr lang="en-US" sz="1600" dirty="0">
                <a:solidFill>
                  <a:schemeClr val="tx2"/>
                </a:solidFill>
              </a:rPr>
              <a:t>booked through a single allocation procedure</a:t>
            </a:r>
            <a:r>
              <a:rPr lang="en-US" sz="1600" dirty="0"/>
              <a:t>.</a:t>
            </a:r>
          </a:p>
          <a:p>
            <a:pPr marL="476250" lvl="1" indent="-285750" algn="just">
              <a:buFont typeface="Arial" panose="020B0604020202020204" pitchFamily="34" charset="0"/>
              <a:buChar char="•"/>
            </a:pPr>
            <a:r>
              <a:rPr lang="en-US" sz="1600" dirty="0" smtClean="0"/>
              <a:t>Capacities </a:t>
            </a:r>
            <a:r>
              <a:rPr lang="en-US" sz="1600" dirty="0"/>
              <a:t>will be allocated to the </a:t>
            </a:r>
            <a:r>
              <a:rPr lang="en-US" sz="1600" dirty="0">
                <a:solidFill>
                  <a:schemeClr val="tx2"/>
                </a:solidFill>
              </a:rPr>
              <a:t>same shipper at both sides of the IP</a:t>
            </a:r>
            <a:r>
              <a:rPr lang="en-US" sz="1600" dirty="0"/>
              <a:t>. </a:t>
            </a:r>
            <a:endParaRPr lang="en-US" sz="1600" dirty="0" smtClean="0"/>
          </a:p>
          <a:p>
            <a:pPr marL="285750" indent="-285750" algn="just">
              <a:buFont typeface="Arial" panose="020B0604020202020204" pitchFamily="34" charset="0"/>
              <a:buChar char="•"/>
            </a:pPr>
            <a:r>
              <a:rPr lang="en-US" sz="1800" dirty="0" smtClean="0"/>
              <a:t>Transactions </a:t>
            </a:r>
            <a:r>
              <a:rPr lang="en-US" sz="1800" dirty="0"/>
              <a:t>held on the </a:t>
            </a:r>
            <a:r>
              <a:rPr lang="en-US" sz="1800" dirty="0">
                <a:solidFill>
                  <a:schemeClr val="tx2"/>
                </a:solidFill>
              </a:rPr>
              <a:t>secondary market </a:t>
            </a:r>
            <a:r>
              <a:rPr lang="en-US" sz="1800" dirty="0"/>
              <a:t>must not result in unbundling capacities that were previously offered and allocated as bundled capacities.</a:t>
            </a:r>
          </a:p>
          <a:p>
            <a:pPr marL="285750" indent="-285750" algn="just">
              <a:buFont typeface="Arial" panose="020B0604020202020204" pitchFamily="34" charset="0"/>
              <a:buChar char="•"/>
            </a:pPr>
            <a:r>
              <a:rPr lang="en-US" sz="1800" dirty="0"/>
              <a:t>This does not imply that a single contract will be put in place. Shippers will have </a:t>
            </a:r>
            <a:r>
              <a:rPr lang="en-US" sz="1800" dirty="0">
                <a:solidFill>
                  <a:schemeClr val="tx2"/>
                </a:solidFill>
              </a:rPr>
              <a:t>to sign a contract with the respective TSO </a:t>
            </a:r>
            <a:r>
              <a:rPr lang="en-US" sz="1800" dirty="0"/>
              <a:t>in order to be allowed to participate in the </a:t>
            </a:r>
            <a:r>
              <a:rPr lang="en-US" sz="1800" dirty="0" smtClean="0"/>
              <a:t>auctions.</a:t>
            </a:r>
            <a:endParaRPr lang="en-US" sz="1800" dirty="0"/>
          </a:p>
          <a:p>
            <a:pPr marL="190500" lvl="1" indent="0" algn="just">
              <a:spcBef>
                <a:spcPts val="300"/>
              </a:spcBef>
              <a:spcAft>
                <a:spcPts val="600"/>
              </a:spcAft>
              <a:buSzPct val="100000"/>
              <a:buNone/>
              <a:defRPr/>
            </a:pPr>
            <a:endParaRPr lang="es-ES_tradnl" sz="1400" dirty="0" smtClean="0"/>
          </a:p>
        </p:txBody>
      </p:sp>
    </p:spTree>
    <p:extLst>
      <p:ext uri="{BB962C8B-B14F-4D97-AF65-F5344CB8AC3E}">
        <p14:creationId xmlns:p14="http://schemas.microsoft.com/office/powerpoint/2010/main" val="1263604938"/>
      </p:ext>
    </p:extLst>
  </p:cSld>
  <p:clrMapOvr>
    <a:masterClrMapping/>
  </p:clrMapOvr>
  <p:transition>
    <p:cut/>
    <p:sndAc>
      <p:stSnd>
        <p:snd r:embed="rId3"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3. Unbundled capacity</a:t>
            </a:r>
            <a:endParaRPr lang="fr-FR" sz="2800" dirty="0"/>
          </a:p>
        </p:txBody>
      </p:sp>
      <p:sp>
        <p:nvSpPr>
          <p:cNvPr id="7" name="Rectangle 3"/>
          <p:cNvSpPr>
            <a:spLocks noGrp="1" noChangeArrowheads="1"/>
          </p:cNvSpPr>
          <p:nvPr>
            <p:ph idx="1"/>
          </p:nvPr>
        </p:nvSpPr>
        <p:spPr>
          <a:xfrm>
            <a:off x="467544" y="908720"/>
            <a:ext cx="8424936" cy="360040"/>
          </a:xfrm>
        </p:spPr>
        <p:txBody>
          <a:bodyPr/>
          <a:lstStyle/>
          <a:p>
            <a:pPr marL="285750" indent="-285750" algn="just">
              <a:buFont typeface="Arial" panose="020B0604020202020204" pitchFamily="34" charset="0"/>
              <a:buChar char="•"/>
            </a:pPr>
            <a:r>
              <a:rPr lang="en-US" sz="1800" dirty="0"/>
              <a:t>The auction for the </a:t>
            </a:r>
            <a:r>
              <a:rPr lang="en-US" sz="1800" dirty="0">
                <a:solidFill>
                  <a:schemeClr val="tx2"/>
                </a:solidFill>
              </a:rPr>
              <a:t>bundled and unbundled capacity </a:t>
            </a:r>
            <a:r>
              <a:rPr lang="en-US" sz="1800" dirty="0"/>
              <a:t>for the same standard capacity product will be carried out </a:t>
            </a:r>
            <a:r>
              <a:rPr lang="en-US" sz="1800" dirty="0" smtClean="0">
                <a:solidFill>
                  <a:schemeClr val="tx2"/>
                </a:solidFill>
              </a:rPr>
              <a:t>simultaneously</a:t>
            </a:r>
            <a:r>
              <a:rPr lang="en-US" sz="1800" dirty="0" smtClean="0"/>
              <a:t>.</a:t>
            </a:r>
            <a:endParaRPr lang="en-US" sz="1800" dirty="0"/>
          </a:p>
          <a:p>
            <a:pPr marL="285750" indent="-285750" algn="just">
              <a:buFont typeface="Arial" panose="020B0604020202020204" pitchFamily="34" charset="0"/>
              <a:buChar char="•"/>
            </a:pPr>
            <a:r>
              <a:rPr lang="en-US" sz="1800" dirty="0" smtClean="0"/>
              <a:t>If </a:t>
            </a:r>
            <a:r>
              <a:rPr lang="en-US" sz="1800" dirty="0"/>
              <a:t>on one side of the VIP the capacity available is </a:t>
            </a:r>
            <a:r>
              <a:rPr lang="en-US" sz="1800" dirty="0">
                <a:solidFill>
                  <a:schemeClr val="tx2"/>
                </a:solidFill>
              </a:rPr>
              <a:t>firm and on the other side of the VIP the available capacity is interruptible</a:t>
            </a:r>
            <a:r>
              <a:rPr lang="en-US" sz="1800" dirty="0"/>
              <a:t>, then capacity will be offered in an </a:t>
            </a:r>
            <a:r>
              <a:rPr lang="en-US" sz="1800" dirty="0">
                <a:solidFill>
                  <a:schemeClr val="tx2"/>
                </a:solidFill>
              </a:rPr>
              <a:t>unbundled </a:t>
            </a:r>
            <a:r>
              <a:rPr lang="en-US" sz="1800" dirty="0"/>
              <a:t>way.</a:t>
            </a:r>
          </a:p>
          <a:p>
            <a:pPr marL="285750" indent="-285750" algn="just">
              <a:buFont typeface="Arial" panose="020B0604020202020204" pitchFamily="34" charset="0"/>
              <a:buChar char="•"/>
            </a:pPr>
            <a:r>
              <a:rPr lang="en-US" sz="1800" dirty="0"/>
              <a:t>If there are </a:t>
            </a:r>
            <a:r>
              <a:rPr lang="en-US" sz="1800" dirty="0">
                <a:solidFill>
                  <a:schemeClr val="tx2"/>
                </a:solidFill>
              </a:rPr>
              <a:t>interruptible </a:t>
            </a:r>
            <a:r>
              <a:rPr lang="en-US" sz="1800" dirty="0"/>
              <a:t>products </a:t>
            </a:r>
            <a:r>
              <a:rPr lang="en-US" sz="1800" dirty="0">
                <a:solidFill>
                  <a:schemeClr val="tx2"/>
                </a:solidFill>
              </a:rPr>
              <a:t>at both sides of the border</a:t>
            </a:r>
            <a:r>
              <a:rPr lang="en-US" sz="1800" dirty="0"/>
              <a:t>, they will be offered in an </a:t>
            </a:r>
            <a:r>
              <a:rPr lang="en-US" sz="1800" dirty="0">
                <a:solidFill>
                  <a:schemeClr val="tx2"/>
                </a:solidFill>
              </a:rPr>
              <a:t>unbundled</a:t>
            </a:r>
            <a:r>
              <a:rPr lang="en-US" sz="1800" dirty="0"/>
              <a:t> way as the conditions for interruption in principle are different on both sides of the IP.</a:t>
            </a:r>
          </a:p>
          <a:p>
            <a:pPr marL="285750" indent="-285750" algn="just">
              <a:buFont typeface="Arial" panose="020B0604020202020204" pitchFamily="34" charset="0"/>
              <a:buChar char="•"/>
            </a:pPr>
            <a:r>
              <a:rPr lang="en-US" sz="1800" dirty="0"/>
              <a:t>For the gas year </a:t>
            </a:r>
            <a:r>
              <a:rPr lang="en-US" sz="1800" dirty="0">
                <a:solidFill>
                  <a:schemeClr val="tx2"/>
                </a:solidFill>
              </a:rPr>
              <a:t>2014 day ahead </a:t>
            </a:r>
            <a:r>
              <a:rPr lang="en-US" sz="1800" dirty="0"/>
              <a:t>capacity will be also offered in an </a:t>
            </a:r>
            <a:r>
              <a:rPr lang="en-US" sz="1800" dirty="0">
                <a:solidFill>
                  <a:schemeClr val="tx2"/>
                </a:solidFill>
              </a:rPr>
              <a:t>unbundled </a:t>
            </a:r>
            <a:r>
              <a:rPr lang="en-US" sz="1800" dirty="0" smtClean="0">
                <a:solidFill>
                  <a:schemeClr val="tx2"/>
                </a:solidFill>
              </a:rPr>
              <a:t>way</a:t>
            </a:r>
            <a:r>
              <a:rPr lang="en-US" sz="1800" dirty="0" smtClean="0"/>
              <a:t>.</a:t>
            </a:r>
            <a:endParaRPr lang="en-US" sz="1800" dirty="0"/>
          </a:p>
        </p:txBody>
      </p:sp>
    </p:spTree>
    <p:extLst>
      <p:ext uri="{BB962C8B-B14F-4D97-AF65-F5344CB8AC3E}">
        <p14:creationId xmlns:p14="http://schemas.microsoft.com/office/powerpoint/2010/main" val="3569392634"/>
      </p:ext>
    </p:extLst>
  </p:cSld>
  <p:clrMapOvr>
    <a:masterClrMapping/>
  </p:clrMapOvr>
  <p:transition>
    <p:cut/>
    <p:sndAc>
      <p:stSnd>
        <p:snd r:embed="rId3"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4. Firm and interruptible capacity</a:t>
            </a:r>
            <a:endParaRPr lang="fr-FR" sz="2800" dirty="0"/>
          </a:p>
        </p:txBody>
      </p:sp>
      <p:sp>
        <p:nvSpPr>
          <p:cNvPr id="7" name="Rectangle 3"/>
          <p:cNvSpPr>
            <a:spLocks noGrp="1" noChangeArrowheads="1"/>
          </p:cNvSpPr>
          <p:nvPr>
            <p:ph idx="1"/>
          </p:nvPr>
        </p:nvSpPr>
        <p:spPr>
          <a:xfrm>
            <a:off x="467544" y="908720"/>
            <a:ext cx="8424936" cy="360040"/>
          </a:xfrm>
        </p:spPr>
        <p:txBody>
          <a:bodyPr/>
          <a:lstStyle/>
          <a:p>
            <a:pPr marL="285750" indent="-285750" algn="just">
              <a:buFont typeface="Arial" panose="020B0604020202020204" pitchFamily="34" charset="0"/>
              <a:buChar char="•"/>
            </a:pPr>
            <a:r>
              <a:rPr lang="en-GB" sz="1800" dirty="0" smtClean="0"/>
              <a:t>All </a:t>
            </a:r>
            <a:r>
              <a:rPr lang="en-GB" sz="1800" dirty="0"/>
              <a:t>products will be firm unless otherwise stated</a:t>
            </a:r>
            <a:r>
              <a:rPr lang="en-US" sz="1800" dirty="0" smtClean="0"/>
              <a:t>.</a:t>
            </a:r>
          </a:p>
          <a:p>
            <a:pPr marL="285750" indent="-285750" algn="just">
              <a:buFont typeface="Arial" panose="020B0604020202020204" pitchFamily="34" charset="0"/>
              <a:buChar char="•"/>
            </a:pPr>
            <a:r>
              <a:rPr lang="en-US" sz="1800" dirty="0"/>
              <a:t>Once the auction for the corresponding firm bundled and unbundled product has finished, each </a:t>
            </a:r>
            <a:r>
              <a:rPr lang="en-US" sz="1800" dirty="0">
                <a:solidFill>
                  <a:schemeClr val="tx2"/>
                </a:solidFill>
              </a:rPr>
              <a:t>TSO will </a:t>
            </a:r>
            <a:r>
              <a:rPr lang="en-US" sz="1800" dirty="0" smtClean="0">
                <a:solidFill>
                  <a:schemeClr val="tx2"/>
                </a:solidFill>
              </a:rPr>
              <a:t>decide </a:t>
            </a:r>
            <a:r>
              <a:rPr lang="en-US" sz="1800" dirty="0">
                <a:solidFill>
                  <a:schemeClr val="tx2"/>
                </a:solidFill>
              </a:rPr>
              <a:t>whether to offer the corresponding interruptible product in </a:t>
            </a:r>
            <a:r>
              <a:rPr lang="en-US" sz="1800" dirty="0" smtClean="0">
                <a:solidFill>
                  <a:schemeClr val="tx2"/>
                </a:solidFill>
              </a:rPr>
              <a:t>a </a:t>
            </a:r>
            <a:r>
              <a:rPr lang="en-US" sz="1800" dirty="0">
                <a:solidFill>
                  <a:schemeClr val="tx2"/>
                </a:solidFill>
              </a:rPr>
              <a:t>second slot</a:t>
            </a:r>
            <a:r>
              <a:rPr lang="en-US" sz="1800" dirty="0"/>
              <a:t>. </a:t>
            </a:r>
          </a:p>
          <a:p>
            <a:pPr marL="285750" indent="-285750" algn="just">
              <a:buFont typeface="Arial" panose="020B0604020202020204" pitchFamily="34" charset="0"/>
              <a:buChar char="•"/>
            </a:pPr>
            <a:r>
              <a:rPr lang="en-US" sz="1800" dirty="0"/>
              <a:t>The default rule, unless otherwise stated in this document, will be that </a:t>
            </a:r>
            <a:r>
              <a:rPr lang="en-US" sz="1800" dirty="0">
                <a:solidFill>
                  <a:schemeClr val="tx2"/>
                </a:solidFill>
              </a:rPr>
              <a:t>interruptible products will only be offered if the 100%</a:t>
            </a:r>
            <a:r>
              <a:rPr lang="en-US" sz="1800" dirty="0"/>
              <a:t> of the corresponding firm bundled and unbundled product has previously been allocated in the related auctions</a:t>
            </a:r>
            <a:r>
              <a:rPr lang="en-US" sz="1800" dirty="0" smtClean="0"/>
              <a:t>.</a:t>
            </a:r>
            <a:endParaRPr lang="en-US" sz="1800" dirty="0"/>
          </a:p>
        </p:txBody>
      </p:sp>
    </p:spTree>
    <p:extLst>
      <p:ext uri="{BB962C8B-B14F-4D97-AF65-F5344CB8AC3E}">
        <p14:creationId xmlns:p14="http://schemas.microsoft.com/office/powerpoint/2010/main" val="958985271"/>
      </p:ext>
    </p:extLst>
  </p:cSld>
  <p:clrMapOvr>
    <a:masterClrMapping/>
  </p:clrMapOvr>
  <p:transition>
    <p:cut/>
    <p:sndAc>
      <p:stSnd>
        <p:snd r:embed="rId3"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5. Standard products</a:t>
            </a:r>
            <a:endParaRPr lang="fr-FR" sz="2800" dirty="0"/>
          </a:p>
        </p:txBody>
      </p:sp>
      <p:sp>
        <p:nvSpPr>
          <p:cNvPr id="7" name="Rectangle 3"/>
          <p:cNvSpPr>
            <a:spLocks noGrp="1" noChangeArrowheads="1"/>
          </p:cNvSpPr>
          <p:nvPr>
            <p:ph idx="1"/>
          </p:nvPr>
        </p:nvSpPr>
        <p:spPr>
          <a:xfrm>
            <a:off x="467544" y="908720"/>
            <a:ext cx="8424936" cy="360040"/>
          </a:xfrm>
        </p:spPr>
        <p:txBody>
          <a:bodyPr/>
          <a:lstStyle/>
          <a:p>
            <a:pPr marL="285750" indent="-285750" algn="just">
              <a:buFont typeface="Arial" panose="020B0604020202020204" pitchFamily="34" charset="0"/>
              <a:buChar char="•"/>
            </a:pPr>
            <a:r>
              <a:rPr lang="en-US" sz="1800" dirty="0"/>
              <a:t>The standard capacity products offered by </a:t>
            </a:r>
            <a:r>
              <a:rPr lang="en-US" sz="1800" dirty="0" err="1"/>
              <a:t>Enagás</a:t>
            </a:r>
            <a:r>
              <a:rPr lang="en-US" sz="1800" dirty="0"/>
              <a:t> and TIGF will be those included in Article 9 the CAM NC. </a:t>
            </a:r>
          </a:p>
          <a:p>
            <a:pPr marL="285750" indent="-285750" algn="just">
              <a:buFont typeface="Arial" panose="020B0604020202020204" pitchFamily="34" charset="0"/>
              <a:buChar char="•"/>
            </a:pPr>
            <a:r>
              <a:rPr lang="en-US" sz="1800" dirty="0"/>
              <a:t>The following standard capacity products will be offered from November 2015:</a:t>
            </a:r>
          </a:p>
          <a:p>
            <a:pPr marL="476250" lvl="1" indent="-285750" algn="just">
              <a:buFont typeface="Arial" panose="020B0604020202020204" pitchFamily="34" charset="0"/>
              <a:buChar char="•"/>
            </a:pPr>
            <a:r>
              <a:rPr lang="en-US" sz="1800" dirty="0" smtClean="0">
                <a:solidFill>
                  <a:schemeClr val="tx2"/>
                </a:solidFill>
              </a:rPr>
              <a:t>Yearly </a:t>
            </a:r>
            <a:r>
              <a:rPr lang="en-US" sz="1800" dirty="0">
                <a:solidFill>
                  <a:schemeClr val="tx2"/>
                </a:solidFill>
              </a:rPr>
              <a:t>standard capacity products</a:t>
            </a:r>
          </a:p>
          <a:p>
            <a:pPr marL="476250" lvl="1" indent="-285750" algn="just">
              <a:buFont typeface="Arial" panose="020B0604020202020204" pitchFamily="34" charset="0"/>
              <a:buChar char="•"/>
            </a:pPr>
            <a:r>
              <a:rPr lang="en-US" sz="1800" dirty="0" smtClean="0">
                <a:solidFill>
                  <a:schemeClr val="tx2"/>
                </a:solidFill>
              </a:rPr>
              <a:t>Quarterly </a:t>
            </a:r>
            <a:r>
              <a:rPr lang="en-US" sz="1800" dirty="0">
                <a:solidFill>
                  <a:schemeClr val="tx2"/>
                </a:solidFill>
              </a:rPr>
              <a:t>standard capacity products</a:t>
            </a:r>
          </a:p>
          <a:p>
            <a:pPr marL="476250" lvl="1" indent="-285750" algn="just">
              <a:buFont typeface="Arial" panose="020B0604020202020204" pitchFamily="34" charset="0"/>
              <a:buChar char="•"/>
            </a:pPr>
            <a:r>
              <a:rPr lang="en-US" sz="1800" dirty="0" smtClean="0">
                <a:solidFill>
                  <a:schemeClr val="tx2"/>
                </a:solidFill>
              </a:rPr>
              <a:t>Monthly </a:t>
            </a:r>
            <a:r>
              <a:rPr lang="en-US" sz="1800" dirty="0">
                <a:solidFill>
                  <a:schemeClr val="tx2"/>
                </a:solidFill>
              </a:rPr>
              <a:t>standard capacity products</a:t>
            </a:r>
          </a:p>
          <a:p>
            <a:pPr marL="476250" lvl="1" indent="-285750" algn="just">
              <a:buFont typeface="Arial" panose="020B0604020202020204" pitchFamily="34" charset="0"/>
              <a:buChar char="•"/>
            </a:pPr>
            <a:r>
              <a:rPr lang="en-US" sz="1800" dirty="0" smtClean="0">
                <a:solidFill>
                  <a:schemeClr val="tx2"/>
                </a:solidFill>
              </a:rPr>
              <a:t>Daily </a:t>
            </a:r>
            <a:r>
              <a:rPr lang="en-US" sz="1800" dirty="0">
                <a:solidFill>
                  <a:schemeClr val="tx2"/>
                </a:solidFill>
              </a:rPr>
              <a:t>standard capacity products</a:t>
            </a:r>
          </a:p>
          <a:p>
            <a:pPr marL="476250" lvl="1" indent="-285750" algn="just">
              <a:buFont typeface="Arial" panose="020B0604020202020204" pitchFamily="34" charset="0"/>
              <a:buChar char="•"/>
            </a:pPr>
            <a:r>
              <a:rPr lang="en-US" sz="1800" dirty="0" smtClean="0">
                <a:solidFill>
                  <a:schemeClr val="tx2"/>
                </a:solidFill>
              </a:rPr>
              <a:t>Within-day </a:t>
            </a:r>
            <a:r>
              <a:rPr lang="en-US" sz="1800" dirty="0">
                <a:solidFill>
                  <a:schemeClr val="tx2"/>
                </a:solidFill>
              </a:rPr>
              <a:t>standard capacity products</a:t>
            </a:r>
          </a:p>
          <a:p>
            <a:pPr marL="285750" indent="-285750" algn="just">
              <a:buFont typeface="Arial" panose="020B0604020202020204" pitchFamily="34" charset="0"/>
              <a:buChar char="•"/>
            </a:pPr>
            <a:r>
              <a:rPr lang="en-US" sz="1800" dirty="0"/>
              <a:t>During the gas year </a:t>
            </a:r>
            <a:r>
              <a:rPr lang="en-US" sz="1800" dirty="0">
                <a:solidFill>
                  <a:schemeClr val="tx2"/>
                </a:solidFill>
              </a:rPr>
              <a:t>2014, </a:t>
            </a:r>
            <a:r>
              <a:rPr lang="en-US" sz="1800" dirty="0" err="1">
                <a:solidFill>
                  <a:schemeClr val="tx2"/>
                </a:solidFill>
              </a:rPr>
              <a:t>Enagás</a:t>
            </a:r>
            <a:r>
              <a:rPr lang="en-US" sz="1800" dirty="0">
                <a:solidFill>
                  <a:schemeClr val="tx2"/>
                </a:solidFill>
              </a:rPr>
              <a:t> and TIGF will offer all standard capacity products except within-day standard capacity products, </a:t>
            </a:r>
            <a:r>
              <a:rPr lang="en-US" sz="1800" dirty="0"/>
              <a:t>which will be available from November 2015.</a:t>
            </a:r>
          </a:p>
        </p:txBody>
      </p:sp>
    </p:spTree>
    <p:extLst>
      <p:ext uri="{BB962C8B-B14F-4D97-AF65-F5344CB8AC3E}">
        <p14:creationId xmlns:p14="http://schemas.microsoft.com/office/powerpoint/2010/main" val="1949416401"/>
      </p:ext>
    </p:extLst>
  </p:cSld>
  <p:clrMapOvr>
    <a:masterClrMapping/>
  </p:clrMapOvr>
  <p:transition>
    <p:cut/>
    <p:sndAc>
      <p:stSnd>
        <p:snd r:embed="rId3"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6. Auctions</a:t>
            </a:r>
            <a:endParaRPr lang="fr-FR" sz="2800" dirty="0"/>
          </a:p>
        </p:txBody>
      </p:sp>
      <p:sp>
        <p:nvSpPr>
          <p:cNvPr id="7" name="Rectangle 3"/>
          <p:cNvSpPr>
            <a:spLocks noGrp="1" noChangeArrowheads="1"/>
          </p:cNvSpPr>
          <p:nvPr>
            <p:ph idx="1"/>
          </p:nvPr>
        </p:nvSpPr>
        <p:spPr>
          <a:xfrm>
            <a:off x="611559" y="845338"/>
            <a:ext cx="8321303" cy="360040"/>
          </a:xfrm>
        </p:spPr>
        <p:txBody>
          <a:bodyPr/>
          <a:lstStyle/>
          <a:p>
            <a:pPr marL="0" indent="0" algn="just">
              <a:spcBef>
                <a:spcPts val="300"/>
              </a:spcBef>
              <a:spcAft>
                <a:spcPts val="600"/>
              </a:spcAft>
              <a:buSzPct val="100000"/>
              <a:defRPr/>
            </a:pPr>
            <a:r>
              <a:rPr lang="en-US" sz="1800" b="1" dirty="0" smtClean="0">
                <a:solidFill>
                  <a:schemeClr val="tx2"/>
                </a:solidFill>
              </a:rPr>
              <a:t>2014 auctions</a:t>
            </a:r>
          </a:p>
          <a:p>
            <a:pPr marL="0" indent="0" algn="just">
              <a:spcBef>
                <a:spcPts val="300"/>
              </a:spcBef>
              <a:spcAft>
                <a:spcPts val="600"/>
              </a:spcAft>
              <a:buSzPct val="100000"/>
              <a:defRPr/>
            </a:pPr>
            <a:r>
              <a:rPr lang="en-US" sz="1800" dirty="0" smtClean="0"/>
              <a:t>Until </a:t>
            </a:r>
            <a:r>
              <a:rPr lang="en-US" sz="1800" dirty="0"/>
              <a:t>the binding application of the CAM NC as from November 2015 </a:t>
            </a:r>
            <a:r>
              <a:rPr lang="en-US" sz="1800" dirty="0" smtClean="0"/>
              <a:t>the </a:t>
            </a:r>
            <a:r>
              <a:rPr lang="en-US" sz="1800" dirty="0"/>
              <a:t>following auctions will be held for </a:t>
            </a:r>
            <a:r>
              <a:rPr lang="en-US" sz="1800" dirty="0">
                <a:solidFill>
                  <a:schemeClr val="tx2"/>
                </a:solidFill>
              </a:rPr>
              <a:t>bundled </a:t>
            </a:r>
            <a:r>
              <a:rPr lang="en-US" sz="1800" dirty="0" smtClean="0">
                <a:solidFill>
                  <a:schemeClr val="tx2"/>
                </a:solidFill>
              </a:rPr>
              <a:t>and unbundled products</a:t>
            </a:r>
            <a:r>
              <a:rPr lang="en-US" sz="1800" dirty="0"/>
              <a:t>:</a:t>
            </a:r>
          </a:p>
          <a:p>
            <a:pPr marL="533400" lvl="1" indent="-342900" algn="just">
              <a:spcBef>
                <a:spcPts val="300"/>
              </a:spcBef>
              <a:spcAft>
                <a:spcPts val="600"/>
              </a:spcAft>
              <a:buSzPct val="100000"/>
              <a:buFont typeface="+mj-lt"/>
              <a:buAutoNum type="arabicPeriod"/>
              <a:defRPr/>
            </a:pPr>
            <a:r>
              <a:rPr lang="en-US" sz="1600" dirty="0" smtClean="0">
                <a:solidFill>
                  <a:schemeClr val="tx2"/>
                </a:solidFill>
              </a:rPr>
              <a:t>Annual </a:t>
            </a:r>
            <a:r>
              <a:rPr lang="en-US" sz="1600" dirty="0">
                <a:solidFill>
                  <a:schemeClr val="tx2"/>
                </a:solidFill>
              </a:rPr>
              <a:t>yearly capacity auctions </a:t>
            </a:r>
          </a:p>
          <a:p>
            <a:pPr marL="533400" lvl="1" indent="-342900" algn="just">
              <a:spcBef>
                <a:spcPts val="300"/>
              </a:spcBef>
              <a:spcAft>
                <a:spcPts val="600"/>
              </a:spcAft>
              <a:buSzPct val="100000"/>
              <a:buFont typeface="+mj-lt"/>
              <a:buAutoNum type="arabicPeriod"/>
              <a:defRPr/>
            </a:pPr>
            <a:r>
              <a:rPr lang="en-US" sz="1600" dirty="0" smtClean="0">
                <a:solidFill>
                  <a:schemeClr val="tx2"/>
                </a:solidFill>
              </a:rPr>
              <a:t>Annual </a:t>
            </a:r>
            <a:r>
              <a:rPr lang="en-US" sz="1600" dirty="0">
                <a:solidFill>
                  <a:schemeClr val="tx2"/>
                </a:solidFill>
              </a:rPr>
              <a:t>quarterly capacity auctions </a:t>
            </a:r>
          </a:p>
          <a:p>
            <a:pPr marL="533400" lvl="1" indent="-342900" algn="just">
              <a:spcBef>
                <a:spcPts val="300"/>
              </a:spcBef>
              <a:spcAft>
                <a:spcPts val="600"/>
              </a:spcAft>
              <a:buSzPct val="100000"/>
              <a:buFont typeface="+mj-lt"/>
              <a:buAutoNum type="arabicPeriod"/>
              <a:defRPr/>
            </a:pPr>
            <a:r>
              <a:rPr lang="en-US" sz="1600" dirty="0" smtClean="0">
                <a:solidFill>
                  <a:schemeClr val="tx2"/>
                </a:solidFill>
              </a:rPr>
              <a:t>Rolling </a:t>
            </a:r>
            <a:r>
              <a:rPr lang="en-US" sz="1600" dirty="0">
                <a:solidFill>
                  <a:schemeClr val="tx2"/>
                </a:solidFill>
              </a:rPr>
              <a:t>monthly capacity auctions </a:t>
            </a:r>
          </a:p>
          <a:p>
            <a:pPr marL="0" indent="0" algn="just">
              <a:spcBef>
                <a:spcPts val="300"/>
              </a:spcBef>
              <a:spcAft>
                <a:spcPts val="600"/>
              </a:spcAft>
              <a:buSzPct val="100000"/>
              <a:defRPr/>
            </a:pPr>
            <a:r>
              <a:rPr lang="en-US" sz="1800" dirty="0" smtClean="0">
                <a:solidFill>
                  <a:schemeClr val="tx2"/>
                </a:solidFill>
              </a:rPr>
              <a:t>Daily products:</a:t>
            </a:r>
          </a:p>
          <a:p>
            <a:pPr marL="285750" indent="-285750" algn="just">
              <a:spcBef>
                <a:spcPts val="300"/>
              </a:spcBef>
              <a:spcAft>
                <a:spcPts val="600"/>
              </a:spcAft>
              <a:buSzPct val="100000"/>
              <a:buFont typeface="Arial" panose="020B0604020202020204" pitchFamily="34" charset="0"/>
              <a:buChar char="•"/>
              <a:defRPr/>
            </a:pPr>
            <a:r>
              <a:rPr lang="en-US" sz="1600" dirty="0" smtClean="0"/>
              <a:t>On TIGF side, they </a:t>
            </a:r>
            <a:r>
              <a:rPr lang="en-US" sz="1600" dirty="0"/>
              <a:t>will </a:t>
            </a:r>
            <a:r>
              <a:rPr lang="en-US" sz="1600" dirty="0" smtClean="0"/>
              <a:t>be allocated through </a:t>
            </a:r>
            <a:r>
              <a:rPr lang="en-US" sz="1600" dirty="0">
                <a:solidFill>
                  <a:schemeClr val="tx2"/>
                </a:solidFill>
              </a:rPr>
              <a:t>rolling day ahead capacity auctions </a:t>
            </a:r>
            <a:r>
              <a:rPr lang="en-US" sz="1600" dirty="0" smtClean="0"/>
              <a:t>as </a:t>
            </a:r>
            <a:r>
              <a:rPr lang="en-US" sz="1600" dirty="0"/>
              <a:t>unbundled products </a:t>
            </a:r>
            <a:r>
              <a:rPr lang="en-US" sz="1600" dirty="0" smtClean="0"/>
              <a:t>since </a:t>
            </a:r>
            <a:r>
              <a:rPr lang="en-US" sz="1600" dirty="0"/>
              <a:t>October </a:t>
            </a:r>
            <a:r>
              <a:rPr lang="en-US" sz="1600" dirty="0" smtClean="0"/>
              <a:t>2014.</a:t>
            </a:r>
          </a:p>
          <a:p>
            <a:pPr marL="285750" indent="-285750" algn="just">
              <a:spcBef>
                <a:spcPts val="300"/>
              </a:spcBef>
              <a:spcAft>
                <a:spcPts val="600"/>
              </a:spcAft>
              <a:buSzPct val="100000"/>
              <a:buFont typeface="Arial" panose="020B0604020202020204" pitchFamily="34" charset="0"/>
              <a:buChar char="•"/>
              <a:defRPr/>
            </a:pPr>
            <a:r>
              <a:rPr lang="en-US" sz="1600" dirty="0" smtClean="0"/>
              <a:t>On </a:t>
            </a:r>
            <a:r>
              <a:rPr lang="en-US" sz="1600" dirty="0" err="1" smtClean="0"/>
              <a:t>Enagás</a:t>
            </a:r>
            <a:r>
              <a:rPr lang="en-US" sz="1600" dirty="0" smtClean="0"/>
              <a:t> side, they </a:t>
            </a:r>
            <a:r>
              <a:rPr lang="en-US" sz="1600" dirty="0"/>
              <a:t>will be allocated </a:t>
            </a:r>
            <a:r>
              <a:rPr lang="en-US" sz="1600" dirty="0" smtClean="0"/>
              <a:t>through </a:t>
            </a:r>
            <a:r>
              <a:rPr lang="en-US" sz="1600" dirty="0" smtClean="0">
                <a:solidFill>
                  <a:schemeClr val="tx2"/>
                </a:solidFill>
              </a:rPr>
              <a:t>FCFS</a:t>
            </a:r>
            <a:r>
              <a:rPr lang="en-US" sz="1600" dirty="0" smtClean="0"/>
              <a:t> until </a:t>
            </a:r>
            <a:r>
              <a:rPr lang="en-US" sz="1600" dirty="0"/>
              <a:t>November 2015 </a:t>
            </a:r>
            <a:endParaRPr lang="en-US" sz="1600" dirty="0" smtClean="0"/>
          </a:p>
          <a:p>
            <a:pPr marL="0" indent="0" algn="just">
              <a:spcBef>
                <a:spcPts val="300"/>
              </a:spcBef>
              <a:spcAft>
                <a:spcPts val="600"/>
              </a:spcAft>
              <a:buSzPct val="100000"/>
              <a:defRPr/>
            </a:pPr>
            <a:r>
              <a:rPr lang="en-US" sz="1800" dirty="0" smtClean="0"/>
              <a:t>Thus</a:t>
            </a:r>
            <a:r>
              <a:rPr lang="en-US" sz="1800" dirty="0"/>
              <a:t>, until November 2015 day ahead capacity will be offered and allocated in an </a:t>
            </a:r>
            <a:r>
              <a:rPr lang="en-US" sz="1800" dirty="0">
                <a:solidFill>
                  <a:schemeClr val="tx2"/>
                </a:solidFill>
              </a:rPr>
              <a:t>unbundled</a:t>
            </a:r>
            <a:r>
              <a:rPr lang="en-US" sz="1800" dirty="0"/>
              <a:t> </a:t>
            </a:r>
            <a:r>
              <a:rPr lang="en-US" sz="1800" dirty="0" smtClean="0"/>
              <a:t>way.</a:t>
            </a:r>
          </a:p>
          <a:p>
            <a:pPr marL="0" indent="0" algn="just">
              <a:spcBef>
                <a:spcPts val="300"/>
              </a:spcBef>
              <a:spcAft>
                <a:spcPts val="600"/>
              </a:spcAft>
              <a:buSzPct val="100000"/>
              <a:defRPr/>
            </a:pPr>
            <a:r>
              <a:rPr lang="en-US" sz="1800" b="1" dirty="0" smtClean="0">
                <a:solidFill>
                  <a:schemeClr val="tx2"/>
                </a:solidFill>
              </a:rPr>
              <a:t>2015 </a:t>
            </a:r>
            <a:r>
              <a:rPr lang="en-US" sz="1800" b="1" dirty="0">
                <a:solidFill>
                  <a:schemeClr val="tx2"/>
                </a:solidFill>
              </a:rPr>
              <a:t>auctions and onwards</a:t>
            </a:r>
          </a:p>
          <a:p>
            <a:pPr marL="0" indent="0" algn="just">
              <a:spcBef>
                <a:spcPts val="300"/>
              </a:spcBef>
              <a:spcAft>
                <a:spcPts val="600"/>
              </a:spcAft>
              <a:buSzPct val="100000"/>
              <a:defRPr/>
            </a:pPr>
            <a:r>
              <a:rPr lang="en-US" sz="1800" dirty="0"/>
              <a:t>From November 2015, </a:t>
            </a:r>
            <a:r>
              <a:rPr lang="en-US" sz="1800" dirty="0" err="1" smtClean="0"/>
              <a:t>Enagás</a:t>
            </a:r>
            <a:r>
              <a:rPr lang="en-US" sz="1800" dirty="0" smtClean="0"/>
              <a:t> </a:t>
            </a:r>
            <a:r>
              <a:rPr lang="en-US" sz="1800" dirty="0"/>
              <a:t>and TIGF will implement all the auctions included in the CAM NC. Thus, no capacity will be allocated on FCFS basis</a:t>
            </a:r>
            <a:r>
              <a:rPr lang="en-US" sz="1800" dirty="0" smtClean="0"/>
              <a:t>.</a:t>
            </a:r>
            <a:endParaRPr lang="es-ES_tradnl" sz="1400" dirty="0" smtClean="0"/>
          </a:p>
        </p:txBody>
      </p:sp>
    </p:spTree>
    <p:extLst>
      <p:ext uri="{BB962C8B-B14F-4D97-AF65-F5344CB8AC3E}">
        <p14:creationId xmlns:p14="http://schemas.microsoft.com/office/powerpoint/2010/main" val="2250988358"/>
      </p:ext>
    </p:extLst>
  </p:cSld>
  <p:clrMapOvr>
    <a:masterClrMapping/>
  </p:clrMapOvr>
  <p:transition>
    <p:cut/>
    <p:sndAc>
      <p:stSnd>
        <p:snd r:embed="rId3"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txBox="1">
            <a:spLocks noChangeArrowheads="1"/>
          </p:cNvSpPr>
          <p:nvPr/>
        </p:nvSpPr>
        <p:spPr bwMode="auto">
          <a:xfrm>
            <a:off x="556944" y="333375"/>
            <a:ext cx="775947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7. Auction algorithms</a:t>
            </a:r>
            <a:endParaRPr lang="fr-FR" sz="2800" dirty="0"/>
          </a:p>
        </p:txBody>
      </p:sp>
      <p:sp>
        <p:nvSpPr>
          <p:cNvPr id="7" name="Rectangle 3"/>
          <p:cNvSpPr>
            <a:spLocks noGrp="1" noChangeArrowheads="1"/>
          </p:cNvSpPr>
          <p:nvPr>
            <p:ph idx="1"/>
          </p:nvPr>
        </p:nvSpPr>
        <p:spPr>
          <a:xfrm>
            <a:off x="467544" y="908720"/>
            <a:ext cx="8424936" cy="360040"/>
          </a:xfrm>
        </p:spPr>
        <p:txBody>
          <a:bodyPr/>
          <a:lstStyle/>
          <a:p>
            <a:pPr marL="0" indent="0" algn="just"/>
            <a:r>
              <a:rPr lang="en-US" sz="1800" dirty="0" smtClean="0">
                <a:solidFill>
                  <a:schemeClr val="tx2"/>
                </a:solidFill>
              </a:rPr>
              <a:t>Ascending </a:t>
            </a:r>
            <a:r>
              <a:rPr lang="en-US" sz="1800" dirty="0">
                <a:solidFill>
                  <a:schemeClr val="tx2"/>
                </a:solidFill>
              </a:rPr>
              <a:t>clock auction algorithm</a:t>
            </a:r>
          </a:p>
          <a:p>
            <a:pPr marL="285750" indent="-285750" algn="just">
              <a:buFont typeface="Arial" panose="020B0604020202020204" pitchFamily="34" charset="0"/>
              <a:buChar char="•"/>
            </a:pPr>
            <a:r>
              <a:rPr lang="en-US" sz="1800" dirty="0"/>
              <a:t>For annual yearly, annual quarterly and rolling monthly capacity auctions, an ascending clock algorithm with multiple bidding rounds shall be applied.</a:t>
            </a:r>
          </a:p>
          <a:p>
            <a:pPr marL="285750" indent="-285750" algn="just">
              <a:buFont typeface="Arial" panose="020B0604020202020204" pitchFamily="34" charset="0"/>
              <a:buChar char="•"/>
            </a:pPr>
            <a:r>
              <a:rPr lang="en-US" sz="1800" dirty="0"/>
              <a:t>The ascending clock auction algorithm to be applied is described in Article 17 of the CAM NC.</a:t>
            </a:r>
          </a:p>
          <a:p>
            <a:pPr marL="0" indent="0" algn="just"/>
            <a:r>
              <a:rPr lang="en-US" sz="1800" dirty="0" smtClean="0">
                <a:solidFill>
                  <a:schemeClr val="tx2"/>
                </a:solidFill>
              </a:rPr>
              <a:t>Uniform-Price </a:t>
            </a:r>
            <a:r>
              <a:rPr lang="en-US" sz="1800" dirty="0">
                <a:solidFill>
                  <a:schemeClr val="tx2"/>
                </a:solidFill>
              </a:rPr>
              <a:t>auction algorithm</a:t>
            </a:r>
          </a:p>
          <a:p>
            <a:pPr marL="285750" indent="-285750" algn="just">
              <a:buFont typeface="Arial" panose="020B0604020202020204" pitchFamily="34" charset="0"/>
              <a:buChar char="•"/>
            </a:pPr>
            <a:r>
              <a:rPr lang="en-US" sz="1800" dirty="0"/>
              <a:t>For rolling day-ahead and within-day capacity auctions a uniform-price auction algorithm with a single bidding round shall be applied.</a:t>
            </a:r>
          </a:p>
          <a:p>
            <a:pPr marL="285750" indent="-285750" algn="just">
              <a:buFont typeface="Arial" panose="020B0604020202020204" pitchFamily="34" charset="0"/>
              <a:buChar char="•"/>
            </a:pPr>
            <a:r>
              <a:rPr lang="en-US" sz="1800" dirty="0"/>
              <a:t>The uniform-price auction algorithm to be applied is described in Article 18 of the CAM NC.</a:t>
            </a:r>
          </a:p>
          <a:p>
            <a:pPr marL="0" indent="0" algn="just"/>
            <a:endParaRPr lang="en-US" sz="1800" dirty="0"/>
          </a:p>
        </p:txBody>
      </p:sp>
    </p:spTree>
    <p:extLst>
      <p:ext uri="{BB962C8B-B14F-4D97-AF65-F5344CB8AC3E}">
        <p14:creationId xmlns:p14="http://schemas.microsoft.com/office/powerpoint/2010/main" val="1266007435"/>
      </p:ext>
    </p:extLst>
  </p:cSld>
  <p:clrMapOvr>
    <a:masterClrMapping/>
  </p:clrMapOvr>
  <p:transition>
    <p:cut/>
    <p:sndAc>
      <p:stSnd>
        <p:snd r:embed="rId3"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8. Booking platform</a:t>
            </a:r>
            <a:endParaRPr lang="fr-FR" sz="2800" dirty="0"/>
          </a:p>
        </p:txBody>
      </p:sp>
      <p:sp>
        <p:nvSpPr>
          <p:cNvPr id="7" name="Rectangle 3"/>
          <p:cNvSpPr>
            <a:spLocks noGrp="1" noChangeArrowheads="1"/>
          </p:cNvSpPr>
          <p:nvPr>
            <p:ph idx="1"/>
          </p:nvPr>
        </p:nvSpPr>
        <p:spPr>
          <a:xfrm>
            <a:off x="611559" y="862590"/>
            <a:ext cx="8321303" cy="360040"/>
          </a:xfrm>
        </p:spPr>
        <p:txBody>
          <a:bodyPr/>
          <a:lstStyle/>
          <a:p>
            <a:r>
              <a:rPr lang="en-GB" sz="1800" dirty="0"/>
              <a:t>All auctions will be carried out at </a:t>
            </a:r>
            <a:r>
              <a:rPr lang="en-GB" sz="1800" dirty="0" err="1"/>
              <a:t>Prisma</a:t>
            </a:r>
            <a:r>
              <a:rPr lang="en-GB" sz="1800" dirty="0"/>
              <a:t> booking platform:</a:t>
            </a:r>
            <a:endParaRPr lang="es-ES" sz="1800" dirty="0"/>
          </a:p>
          <a:p>
            <a:r>
              <a:rPr lang="en-GB" sz="1800" u="sng" dirty="0">
                <a:hlinkClick r:id="rId4"/>
              </a:rPr>
              <a:t>https://primary.prisma-capacity.eu/</a:t>
            </a:r>
            <a:endParaRPr lang="es-ES" sz="1800" dirty="0"/>
          </a:p>
          <a:p>
            <a:pPr marL="0" indent="0" algn="just">
              <a:spcBef>
                <a:spcPts val="300"/>
              </a:spcBef>
              <a:spcAft>
                <a:spcPts val="600"/>
              </a:spcAft>
              <a:buSzPct val="100000"/>
              <a:defRPr/>
            </a:pPr>
            <a:endParaRPr lang="en-US" sz="1800" dirty="0"/>
          </a:p>
          <a:p>
            <a:pPr marL="444500" lvl="1" indent="-254000" algn="just">
              <a:spcBef>
                <a:spcPts val="300"/>
              </a:spcBef>
              <a:spcAft>
                <a:spcPts val="600"/>
              </a:spcAft>
              <a:buSzPct val="100000"/>
              <a:buNone/>
              <a:defRPr/>
            </a:pPr>
            <a:endParaRPr lang="es-ES_tradnl" sz="1800" b="1" dirty="0" smtClean="0"/>
          </a:p>
          <a:p>
            <a:pPr marL="444500" lvl="1" indent="-254000" algn="just">
              <a:spcBef>
                <a:spcPts val="300"/>
              </a:spcBef>
              <a:spcAft>
                <a:spcPts val="600"/>
              </a:spcAft>
              <a:buSzPct val="100000"/>
              <a:buNone/>
              <a:defRPr/>
            </a:pPr>
            <a:r>
              <a:rPr lang="es-ES_tradnl" sz="1800" b="1" dirty="0" smtClean="0"/>
              <a:t>	</a:t>
            </a:r>
            <a:endParaRPr lang="es-ES_tradnl" sz="1400" dirty="0" smtClean="0"/>
          </a:p>
        </p:txBody>
      </p:sp>
      <p:pic>
        <p:nvPicPr>
          <p:cNvPr id="4098" name="Picture 2" descr="PRISMA primary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87824" y="2132856"/>
            <a:ext cx="2571750" cy="704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9304891"/>
      </p:ext>
    </p:extLst>
  </p:cSld>
  <p:clrMapOvr>
    <a:masterClrMapping/>
  </p:clrMapOvr>
  <p:transition>
    <p:cut/>
    <p:sndAc>
      <p:stSnd>
        <p:snd r:embed="rId3" name="chimes.wav"/>
      </p:stSnd>
    </p:sndAc>
  </p:transition>
  <p:timing>
    <p:tnLst>
      <p:par>
        <p:cTn id="1" dur="indefinite" restart="never" nodeType="tmRoot"/>
      </p:par>
    </p:tnLst>
  </p:timing>
</p:sld>
</file>

<file path=ppt/theme/theme1.xml><?xml version="1.0" encoding="utf-8"?>
<a:theme xmlns:a="http://schemas.openxmlformats.org/drawingml/2006/main" name="1_Vorlage Power Point">
  <a:themeElements>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fontScheme name="Vorlage Power 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defRPr kumimoji="0" lang="de-AT" sz="2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defRPr kumimoji="0" lang="de-AT" sz="2400" b="1" i="0" u="none" strike="noStrike" cap="none" normalizeH="0" baseline="0" smtClean="0">
            <a:ln>
              <a:noFill/>
            </a:ln>
            <a:solidFill>
              <a:schemeClr val="bg1"/>
            </a:solidFill>
            <a:effectLst/>
            <a:latin typeface="Arial" charset="0"/>
          </a:defRPr>
        </a:defPPr>
      </a:lstStyle>
    </a:lnDef>
  </a:objectDefaults>
  <a:extraClrSchemeLst>
    <a:extraClrScheme>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clrMap bg1="dk2" tx1="lt1" bg2="dk1" tx2="lt2" accent1="accent1" accent2="accent2" accent3="accent3" accent4="accent4" accent5="accent5" accent6="accent6" hlink="hlink" folHlink="folHlink"/>
    </a:extraClrScheme>
    <a:extraClrScheme>
      <a:clrScheme name="Vorlage Power Point 2">
        <a:dk1>
          <a:srgbClr val="000000"/>
        </a:dk1>
        <a:lt1>
          <a:srgbClr val="FFFFFF"/>
        </a:lt1>
        <a:dk2>
          <a:srgbClr val="793335"/>
        </a:dk2>
        <a:lt2>
          <a:srgbClr val="B2B2B2"/>
        </a:lt2>
        <a:accent1>
          <a:srgbClr val="C29903"/>
        </a:accent1>
        <a:accent2>
          <a:srgbClr val="BDA174"/>
        </a:accent2>
        <a:accent3>
          <a:srgbClr val="FFFFFF"/>
        </a:accent3>
        <a:accent4>
          <a:srgbClr val="000000"/>
        </a:accent4>
        <a:accent5>
          <a:srgbClr val="DDCAAA"/>
        </a:accent5>
        <a:accent6>
          <a:srgbClr val="AB9168"/>
        </a:accent6>
        <a:hlink>
          <a:srgbClr val="9A5C1B"/>
        </a:hlink>
        <a:folHlink>
          <a:srgbClr val="72722D"/>
        </a:folHlink>
      </a:clrScheme>
      <a:clrMap bg1="lt1" tx1="dk1" bg2="lt2" tx2="dk2" accent1="accent1" accent2="accent2" accent3="accent3" accent4="accent4" accent5="accent5" accent6="accent6" hlink="hlink" folHlink="folHlink"/>
    </a:extraClrScheme>
    <a:extraClrScheme>
      <a:clrScheme name="Vorlage Power Point 3">
        <a:dk1>
          <a:srgbClr val="000000"/>
        </a:dk1>
        <a:lt1>
          <a:srgbClr val="FFFFFF"/>
        </a:lt1>
        <a:dk2>
          <a:srgbClr val="B2B2B2"/>
        </a:dk2>
        <a:lt2>
          <a:srgbClr val="969696"/>
        </a:lt2>
        <a:accent1>
          <a:srgbClr val="FFFFFF"/>
        </a:accent1>
        <a:accent2>
          <a:srgbClr val="DDDDDD"/>
        </a:accent2>
        <a:accent3>
          <a:srgbClr val="FFFFFF"/>
        </a:accent3>
        <a:accent4>
          <a:srgbClr val="000000"/>
        </a:accent4>
        <a:accent5>
          <a:srgbClr val="FFFFFF"/>
        </a:accent5>
        <a:accent6>
          <a:srgbClr val="C8C8C8"/>
        </a:accent6>
        <a:hlink>
          <a:srgbClr val="C0C0C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ACER-2015-17085</_dlc_DocId>
    <_dlc_DocIdUrl xmlns="985daa2e-53d8-4475-82b8-9c7d25324e34">
      <Url>http://extranet.acer.europa.eu/en/Gas/Regional_%20Intiatives/South_GRI/20th%20South%20SG/_layouts/DocIdRedir.aspx?ID=ACER-2015-17085</Url>
      <Description>ACER-2015-17085</Description>
    </_dlc_DocIdUrl>
    <ACER_Abstract xmlns="985daa2e-53d8-4475-82b8-9c7d25324e3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CE2028693B5A541BFC21254FF30BF3F" ma:contentTypeVersion="21" ma:contentTypeDescription="Create a new document." ma:contentTypeScope="" ma:versionID="d52c1ad206cf829c6cacf692554678f9">
  <xsd:schema xmlns:xsd="http://www.w3.org/2001/XMLSchema" xmlns:xs="http://www.w3.org/2001/XMLSchema" xmlns:p="http://schemas.microsoft.com/office/2006/metadata/properties" xmlns:ns2="985daa2e-53d8-4475-82b8-9c7d25324e34" targetNamespace="http://schemas.microsoft.com/office/2006/metadata/properties" ma:root="true" ma:fieldsID="35efc3e5b9c61b0dc7b50a186a6c1079"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Props1.xml><?xml version="1.0" encoding="utf-8"?>
<ds:datastoreItem xmlns:ds="http://schemas.openxmlformats.org/officeDocument/2006/customXml" ds:itemID="{4F407BB5-33B8-4591-B64F-C0DE02A27ABB}"/>
</file>

<file path=customXml/itemProps2.xml><?xml version="1.0" encoding="utf-8"?>
<ds:datastoreItem xmlns:ds="http://schemas.openxmlformats.org/officeDocument/2006/customXml" ds:itemID="{1F8EF465-CDC4-48CB-82D2-45451BB03EF2}"/>
</file>

<file path=customXml/itemProps3.xml><?xml version="1.0" encoding="utf-8"?>
<ds:datastoreItem xmlns:ds="http://schemas.openxmlformats.org/officeDocument/2006/customXml" ds:itemID="{BD0626B7-64A1-4358-BB72-E773DCEC07E2}"/>
</file>

<file path=customXml/itemProps4.xml><?xml version="1.0" encoding="utf-8"?>
<ds:datastoreItem xmlns:ds="http://schemas.openxmlformats.org/officeDocument/2006/customXml" ds:itemID="{82D551DA-EB91-422A-B9FD-E3B07A3FB4C3}"/>
</file>

<file path=docProps/app.xml><?xml version="1.0" encoding="utf-8"?>
<Properties xmlns="http://schemas.openxmlformats.org/officeDocument/2006/extended-properties" xmlns:vt="http://schemas.openxmlformats.org/officeDocument/2006/docPropsVTypes">
  <Template/>
  <TotalTime>8</TotalTime>
  <Words>1306</Words>
  <Application>Microsoft Office PowerPoint</Application>
  <PresentationFormat>Presentación en pantalla (4:3)</PresentationFormat>
  <Paragraphs>124</Paragraphs>
  <Slides>16</Slides>
  <Notes>16</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1_Vorlage Power Point</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Maximiliano MIGLIO</dc:creator>
  <cp:lastModifiedBy>De Vicente Puente, Maria de los Angeles</cp:lastModifiedBy>
  <cp:revision>959</cp:revision>
  <cp:lastPrinted>2013-01-28T07:56:55Z</cp:lastPrinted>
  <dcterms:modified xsi:type="dcterms:W3CDTF">2013-11-14T18:01:24Z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0x010100CCE2028693B5A541BFC21254FF30BF3F</vt:lpwstr>
  </property>
  <property fmtid="{D5CDD505-2E9C-101B-9397-08002B2CF9AE}" pid="3" name="_dlc_DocIdItemGuid">
    <vt:lpwstr>8bf23a7c-8b2b-405f-8684-7aa789502d90</vt:lpwstr>
  </property>
</Properties>
</file>